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177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9005807-D676-499D-B8C9-F7F00AC3D662}" type="datetimeFigureOut">
              <a:rPr lang="de-DE" smtClean="0"/>
              <a:pPr/>
              <a:t>24.02.2012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26D038-83F7-403D-8B22-0699C88013A7}" type="slidenum">
              <a:rPr lang="de-DE" smtClean="0"/>
              <a:pPr/>
              <a:t>‹Nr.›</a:t>
            </a:fld>
            <a:endParaRPr lang="de-DE"/>
          </a:p>
        </p:txBody>
      </p:sp>
    </p:spTree>
  </p:cSld>
  <p:clrMapOvr>
    <a:masterClrMapping/>
  </p:clrMapOvr>
  <p:transition spd="slow" advTm="10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05807-D676-499D-B8C9-F7F00AC3D662}" type="datetimeFigureOut">
              <a:rPr lang="de-DE" smtClean="0"/>
              <a:pPr/>
              <a:t>24.02.2012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6D038-83F7-403D-8B22-0699C88013A7}"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siasrv03.my-myk.net\40324\000_von_schueler_fuer_lehrer\Wei&#223;\Projekt\02%20Sky%20and%20Earth.wma"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touring-afrika.de/afrika-blog/wp-content/uploads/train104898475_e358ccd886_o1.jp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normAutofit/>
          </a:bodyPr>
          <a:lstStyle/>
          <a:p>
            <a:endParaRPr lang="de-DE" sz="4400" dirty="0">
              <a:solidFill>
                <a:schemeClr val="tx1"/>
              </a:solidFill>
            </a:endParaRPr>
          </a:p>
        </p:txBody>
      </p:sp>
      <p:pic>
        <p:nvPicPr>
          <p:cNvPr id="15362" name="Picture 2" descr="http://www.presseportal.de/bild/17459-logo-stiftung-menschen-fuer-menschen.jpg"/>
          <p:cNvPicPr>
            <a:picLocks noChangeAspect="1" noChangeArrowheads="1"/>
          </p:cNvPicPr>
          <p:nvPr/>
        </p:nvPicPr>
        <p:blipFill>
          <a:blip r:embed="rId3" cstate="print"/>
          <a:srcRect/>
          <a:stretch>
            <a:fillRect/>
          </a:stretch>
        </p:blipFill>
        <p:spPr bwMode="auto">
          <a:xfrm>
            <a:off x="0" y="476672"/>
            <a:ext cx="8964488" cy="5966215"/>
          </a:xfrm>
          <a:prstGeom prst="rect">
            <a:avLst/>
          </a:prstGeom>
          <a:noFill/>
        </p:spPr>
      </p:pic>
      <p:pic>
        <p:nvPicPr>
          <p:cNvPr id="4" name="02 Sky and Earth.wma">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c0e4d15f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el 1"/>
          <p:cNvSpPr>
            <a:spLocks noGrp="1"/>
          </p:cNvSpPr>
          <p:nvPr>
            <p:ph type="title"/>
          </p:nvPr>
        </p:nvSpPr>
        <p:spPr/>
        <p:txBody>
          <a:bodyPr>
            <a:normAutofit fontScale="90000"/>
          </a:bodyPr>
          <a:lstStyle/>
          <a:p>
            <a:r>
              <a:rPr lang="de-DE" dirty="0" smtClean="0">
                <a:solidFill>
                  <a:schemeClr val="bg1"/>
                </a:solidFill>
                <a:latin typeface="Arial" pitchFamily="34" charset="0"/>
                <a:cs typeface="Arial" pitchFamily="34" charset="0"/>
              </a:rPr>
              <a:t>Menschen für Menschen macht Schule</a:t>
            </a:r>
            <a:endParaRPr lang="de-DE" dirty="0">
              <a:solidFill>
                <a:schemeClr val="bg1"/>
              </a:solidFill>
              <a:latin typeface="Arial" pitchFamily="34" charset="0"/>
              <a:cs typeface="Arial" pitchFamily="34" charset="0"/>
            </a:endParaRPr>
          </a:p>
        </p:txBody>
      </p:sp>
      <p:sp>
        <p:nvSpPr>
          <p:cNvPr id="3" name="Inhaltsplatzhalter 2"/>
          <p:cNvSpPr>
            <a:spLocks noGrp="1"/>
          </p:cNvSpPr>
          <p:nvPr>
            <p:ph idx="1"/>
          </p:nvPr>
        </p:nvSpPr>
        <p:spPr/>
        <p:txBody>
          <a:bodyPr/>
          <a:lstStyle/>
          <a:p>
            <a:r>
              <a:rPr lang="de-DE" dirty="0" smtClean="0">
                <a:solidFill>
                  <a:schemeClr val="bg1"/>
                </a:solidFill>
                <a:latin typeface="Arial" pitchFamily="34" charset="0"/>
                <a:cs typeface="Arial" pitchFamily="34" charset="0"/>
              </a:rPr>
              <a:t>Unterstützung des Schulausbau</a:t>
            </a:r>
          </a:p>
          <a:p>
            <a:r>
              <a:rPr lang="de-DE" u="sng" dirty="0" smtClean="0">
                <a:solidFill>
                  <a:schemeClr val="bg1"/>
                </a:solidFill>
                <a:latin typeface="Arial" pitchFamily="34" charset="0"/>
                <a:cs typeface="Arial" pitchFamily="34" charset="0"/>
              </a:rPr>
              <a:t>285 Schulen </a:t>
            </a:r>
            <a:r>
              <a:rPr lang="de-DE" dirty="0" smtClean="0">
                <a:solidFill>
                  <a:schemeClr val="bg1"/>
                </a:solidFill>
                <a:latin typeface="Arial" pitchFamily="34" charset="0"/>
                <a:cs typeface="Arial" pitchFamily="34" charset="0"/>
              </a:rPr>
              <a:t>wurden bereits gebaut.</a:t>
            </a:r>
          </a:p>
          <a:p>
            <a:r>
              <a:rPr lang="de-DE" dirty="0" smtClean="0">
                <a:solidFill>
                  <a:schemeClr val="bg1"/>
                </a:solidFill>
                <a:latin typeface="Arial" pitchFamily="34" charset="0"/>
                <a:cs typeface="Arial" pitchFamily="34" charset="0"/>
              </a:rPr>
              <a:t>Das ist ein Alphabetisierungsprogramm für </a:t>
            </a:r>
            <a:r>
              <a:rPr lang="de-DE" u="sng" dirty="0" smtClean="0">
                <a:solidFill>
                  <a:schemeClr val="bg1"/>
                </a:solidFill>
                <a:latin typeface="Arial" pitchFamily="34" charset="0"/>
                <a:cs typeface="Arial" pitchFamily="34" charset="0"/>
              </a:rPr>
              <a:t>225.401 Menschen.</a:t>
            </a:r>
          </a:p>
          <a:p>
            <a:r>
              <a:rPr lang="de-DE" dirty="0" smtClean="0">
                <a:solidFill>
                  <a:schemeClr val="bg1"/>
                </a:solidFill>
                <a:latin typeface="Arial" pitchFamily="34" charset="0"/>
                <a:cs typeface="Arial" pitchFamily="34" charset="0"/>
              </a:rPr>
              <a:t>Trotzdem sind noch über </a:t>
            </a:r>
            <a:r>
              <a:rPr lang="de-DE" u="sng" dirty="0" smtClean="0">
                <a:solidFill>
                  <a:schemeClr val="bg1"/>
                </a:solidFill>
                <a:latin typeface="Arial" pitchFamily="34" charset="0"/>
                <a:cs typeface="Arial" pitchFamily="34" charset="0"/>
              </a:rPr>
              <a:t>30 Millionen Menschen</a:t>
            </a:r>
            <a:r>
              <a:rPr lang="de-DE" dirty="0" smtClean="0">
                <a:solidFill>
                  <a:schemeClr val="bg1"/>
                </a:solidFill>
                <a:latin typeface="Arial" pitchFamily="34" charset="0"/>
                <a:cs typeface="Arial" pitchFamily="34" charset="0"/>
              </a:rPr>
              <a:t> in Äthiopien nicht in der Lage zu lesen oder zu schreiben.</a:t>
            </a:r>
          </a:p>
        </p:txBody>
      </p:sp>
    </p:spTree>
  </p:cSld>
  <p:clrMapOvr>
    <a:masterClrMapping/>
  </p:clrMapOvr>
  <p:transition spd="slow" advTm="1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undschule.gms-net.de/GrundSenne/assets/images/Schulhau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normAutofit/>
          </a:bodyPr>
          <a:lstStyle/>
          <a:p>
            <a:r>
              <a:rPr lang="de-DE" b="1" dirty="0" smtClean="0"/>
              <a:t>Schularbeiten für bessere Zukunft</a:t>
            </a:r>
            <a:endParaRPr lang="de-DE" b="1" dirty="0"/>
          </a:p>
        </p:txBody>
      </p:sp>
      <p:sp>
        <p:nvSpPr>
          <p:cNvPr id="3" name="Inhaltsplatzhalter 2"/>
          <p:cNvSpPr>
            <a:spLocks noGrp="1"/>
          </p:cNvSpPr>
          <p:nvPr>
            <p:ph idx="1"/>
          </p:nvPr>
        </p:nvSpPr>
        <p:spPr>
          <a:xfrm>
            <a:off x="0" y="1844824"/>
            <a:ext cx="7380312" cy="4525963"/>
          </a:xfrm>
        </p:spPr>
        <p:txBody>
          <a:bodyPr>
            <a:noAutofit/>
          </a:bodyPr>
          <a:lstStyle/>
          <a:p>
            <a:r>
              <a:rPr lang="de-DE" dirty="0" smtClean="0">
                <a:solidFill>
                  <a:schemeClr val="bg1"/>
                </a:solidFill>
              </a:rPr>
              <a:t>Mit dem Schulprojekt will Menschen für Menschen die Lücken in Äthiopien schließen.</a:t>
            </a:r>
          </a:p>
          <a:p>
            <a:r>
              <a:rPr lang="de-DE" dirty="0" smtClean="0">
                <a:solidFill>
                  <a:schemeClr val="bg1"/>
                </a:solidFill>
              </a:rPr>
              <a:t>Auf lange Sicht bringt die Bildung wirtschaftliche und soziale Fortschritte.</a:t>
            </a:r>
          </a:p>
          <a:p>
            <a:r>
              <a:rPr lang="de-DE" dirty="0" smtClean="0">
                <a:solidFill>
                  <a:schemeClr val="bg1"/>
                </a:solidFill>
              </a:rPr>
              <a:t>Schulen entstehen in Bereichen mit keinerlei Schulbildung und bringen eine gewisse Struktur in den Bereich.</a:t>
            </a:r>
          </a:p>
        </p:txBody>
      </p:sp>
    </p:spTree>
  </p:cSld>
  <p:clrMapOvr>
    <a:masterClrMapping/>
  </p:clrMapOvr>
  <p:transition spd="slow" advTm="10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rundschule.gms-net.de/GrundSenne/assets/images/Schulhau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a:xfrm>
            <a:off x="734888" y="-18256"/>
            <a:ext cx="8229600" cy="1143000"/>
          </a:xfrm>
        </p:spPr>
        <p:txBody>
          <a:bodyPr/>
          <a:lstStyle/>
          <a:p>
            <a:r>
              <a:rPr lang="de-DE" dirty="0" smtClean="0"/>
              <a:t>Ihre </a:t>
            </a:r>
            <a:r>
              <a:rPr lang="de-DE" dirty="0"/>
              <a:t>U</a:t>
            </a:r>
            <a:r>
              <a:rPr lang="de-DE" dirty="0" smtClean="0"/>
              <a:t>nterstützung hilft</a:t>
            </a:r>
            <a:endParaRPr lang="de-DE" dirty="0"/>
          </a:p>
        </p:txBody>
      </p:sp>
      <p:sp>
        <p:nvSpPr>
          <p:cNvPr id="3" name="Inhaltsplatzhalter 2"/>
          <p:cNvSpPr>
            <a:spLocks noGrp="1"/>
          </p:cNvSpPr>
          <p:nvPr>
            <p:ph idx="1"/>
          </p:nvPr>
        </p:nvSpPr>
        <p:spPr>
          <a:xfrm>
            <a:off x="179512" y="1772816"/>
            <a:ext cx="6912768" cy="4680520"/>
          </a:xfrm>
        </p:spPr>
        <p:txBody>
          <a:bodyPr>
            <a:normAutofit/>
          </a:bodyPr>
          <a:lstStyle/>
          <a:p>
            <a:r>
              <a:rPr lang="de-DE" dirty="0" smtClean="0">
                <a:solidFill>
                  <a:schemeClr val="bg1"/>
                </a:solidFill>
              </a:rPr>
              <a:t>Die Kinder in Äthiopien hoffen auf Ihre Unterstützung , denn nur so können die Schulen entstehen und die Kinder endlich lesen und schreiben lernen und das möchte dort jedes Kind, denn nur so haben sie eine Chance auf eine gute Zukunft.</a:t>
            </a:r>
            <a:endParaRPr lang="de-DE" dirty="0">
              <a:solidFill>
                <a:schemeClr val="bg1"/>
              </a:solidFill>
            </a:endParaRPr>
          </a:p>
        </p:txBody>
      </p:sp>
    </p:spTree>
  </p:cSld>
  <p:clrMapOvr>
    <a:masterClrMapping/>
  </p:clrMapOvr>
  <p:transition spd="slow" advTm="1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lyceum-alpinum.ch/tasks/sites/de/assets/Image/205_Kreidetafel_ABC.jpg"/>
          <p:cNvPicPr>
            <a:picLocks noChangeAspect="1" noChangeArrowheads="1"/>
          </p:cNvPicPr>
          <p:nvPr/>
        </p:nvPicPr>
        <p:blipFill>
          <a:blip r:embed="rId2" cstate="print"/>
          <a:srcRect/>
          <a:stretch>
            <a:fillRect/>
          </a:stretch>
        </p:blipFill>
        <p:spPr bwMode="auto">
          <a:xfrm>
            <a:off x="0" y="1"/>
            <a:ext cx="9144000" cy="6885384"/>
          </a:xfrm>
          <a:prstGeom prst="rect">
            <a:avLst/>
          </a:prstGeom>
          <a:noFill/>
        </p:spPr>
      </p:pic>
      <p:sp>
        <p:nvSpPr>
          <p:cNvPr id="2" name="Titel 1"/>
          <p:cNvSpPr>
            <a:spLocks noGrp="1"/>
          </p:cNvSpPr>
          <p:nvPr>
            <p:ph type="title"/>
          </p:nvPr>
        </p:nvSpPr>
        <p:spPr>
          <a:xfrm>
            <a:off x="446856" y="44624"/>
            <a:ext cx="8229600" cy="1143000"/>
          </a:xfrm>
        </p:spPr>
        <p:txBody>
          <a:bodyPr/>
          <a:lstStyle/>
          <a:p>
            <a:r>
              <a:rPr lang="de-DE" b="1" dirty="0" smtClean="0">
                <a:solidFill>
                  <a:schemeClr val="bg1"/>
                </a:solidFill>
              </a:rPr>
              <a:t>ABC 2015</a:t>
            </a:r>
            <a:endParaRPr lang="de-DE" b="1" dirty="0">
              <a:solidFill>
                <a:schemeClr val="bg1"/>
              </a:solidFill>
            </a:endParaRPr>
          </a:p>
        </p:txBody>
      </p:sp>
      <p:sp>
        <p:nvSpPr>
          <p:cNvPr id="3" name="Inhaltsplatzhalter 2"/>
          <p:cNvSpPr>
            <a:spLocks noGrp="1"/>
          </p:cNvSpPr>
          <p:nvPr>
            <p:ph idx="1"/>
          </p:nvPr>
        </p:nvSpPr>
        <p:spPr>
          <a:xfrm>
            <a:off x="457200" y="1124744"/>
            <a:ext cx="8229600" cy="5733256"/>
          </a:xfrm>
        </p:spPr>
        <p:txBody>
          <a:bodyPr>
            <a:normAutofit fontScale="92500" lnSpcReduction="10000"/>
          </a:bodyPr>
          <a:lstStyle/>
          <a:p>
            <a:r>
              <a:rPr lang="de-DE" b="1" dirty="0" smtClean="0">
                <a:solidFill>
                  <a:schemeClr val="bg1"/>
                </a:solidFill>
              </a:rPr>
              <a:t>„ABC 2015“ ist ein Schulprogramm von Menschen für Menschen, das bis 2015 durchgesetzt werden soll. Es läuft seit 2008.</a:t>
            </a:r>
          </a:p>
          <a:p>
            <a:r>
              <a:rPr lang="de-DE" b="1" dirty="0" smtClean="0">
                <a:solidFill>
                  <a:schemeClr val="bg1"/>
                </a:solidFill>
              </a:rPr>
              <a:t>Die ersten drei Buchstaben stehen für das Lesen und Schreiben lernen und das Jahr, in welchem das Projekt fertig gestellt werden soll.</a:t>
            </a:r>
          </a:p>
          <a:p>
            <a:endParaRPr lang="de-DE" b="1" dirty="0">
              <a:solidFill>
                <a:schemeClr val="bg1"/>
              </a:solidFill>
            </a:endParaRPr>
          </a:p>
          <a:p>
            <a:endParaRPr lang="de-DE" b="1" dirty="0" smtClean="0">
              <a:solidFill>
                <a:schemeClr val="bg1"/>
              </a:solidFill>
            </a:endParaRPr>
          </a:p>
          <a:p>
            <a:r>
              <a:rPr lang="de-DE" b="1" dirty="0" smtClean="0">
                <a:solidFill>
                  <a:schemeClr val="bg1"/>
                </a:solidFill>
              </a:rPr>
              <a:t>Es soll weiteren hunderttausend Kindern einen Schulplatz ermöglichen.</a:t>
            </a:r>
          </a:p>
          <a:p>
            <a:r>
              <a:rPr lang="de-DE" b="1" dirty="0" smtClean="0">
                <a:solidFill>
                  <a:schemeClr val="bg1"/>
                </a:solidFill>
              </a:rPr>
              <a:t>Des Weiteren wollen sie auch den Umgang mit dem Computer den Menschen näher bringen.</a:t>
            </a:r>
            <a:endParaRPr lang="de-DE" b="1" dirty="0">
              <a:solidFill>
                <a:schemeClr val="bg1"/>
              </a:solidFill>
            </a:endParaRPr>
          </a:p>
        </p:txBody>
      </p:sp>
    </p:spTree>
  </p:cSld>
  <p:clrMapOvr>
    <a:masterClrMapping/>
  </p:clrMapOvr>
  <p:transition spd="slow" advTm="10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enschenfuermenschen.de/typo3temp/pics/cc0e4d15f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el 1"/>
          <p:cNvSpPr>
            <a:spLocks noGrp="1"/>
          </p:cNvSpPr>
          <p:nvPr>
            <p:ph type="title"/>
          </p:nvPr>
        </p:nvSpPr>
        <p:spPr/>
        <p:txBody>
          <a:bodyPr/>
          <a:lstStyle/>
          <a:p>
            <a:r>
              <a:rPr lang="de-DE" dirty="0" smtClean="0">
                <a:solidFill>
                  <a:schemeClr val="bg1"/>
                </a:solidFill>
              </a:rPr>
              <a:t>Bilanz vom Bildungsprojekt</a:t>
            </a:r>
            <a:endParaRPr lang="de-DE" dirty="0">
              <a:solidFill>
                <a:schemeClr val="bg1"/>
              </a:solidFill>
            </a:endParaRPr>
          </a:p>
        </p:txBody>
      </p:sp>
      <p:sp>
        <p:nvSpPr>
          <p:cNvPr id="3" name="Inhaltsplatzhalter 2"/>
          <p:cNvSpPr>
            <a:spLocks noGrp="1"/>
          </p:cNvSpPr>
          <p:nvPr>
            <p:ph idx="1"/>
          </p:nvPr>
        </p:nvSpPr>
        <p:spPr/>
        <p:txBody>
          <a:bodyPr>
            <a:normAutofit lnSpcReduction="10000"/>
          </a:bodyPr>
          <a:lstStyle/>
          <a:p>
            <a:r>
              <a:rPr lang="de-DE" dirty="0" smtClean="0">
                <a:solidFill>
                  <a:schemeClr val="bg1"/>
                </a:solidFill>
                <a:effectLst>
                  <a:outerShdw blurRad="38100" dist="38100" dir="2700000" algn="tl">
                    <a:srgbClr val="000000">
                      <a:alpha val="43137"/>
                    </a:srgbClr>
                  </a:outerShdw>
                </a:effectLst>
              </a:rPr>
              <a:t>– 285 Schulen</a:t>
            </a:r>
          </a:p>
          <a:p>
            <a:r>
              <a:rPr lang="de-DE" dirty="0" smtClean="0">
                <a:solidFill>
                  <a:schemeClr val="bg1"/>
                </a:solidFill>
                <a:effectLst>
                  <a:outerShdw blurRad="38100" dist="38100" dir="2700000" algn="tl">
                    <a:srgbClr val="000000">
                      <a:alpha val="43137"/>
                    </a:srgbClr>
                  </a:outerShdw>
                </a:effectLst>
              </a:rPr>
              <a:t>– 4 Trainingszentren </a:t>
            </a:r>
          </a:p>
          <a:p>
            <a:r>
              <a:rPr lang="de-DE" dirty="0" smtClean="0">
                <a:solidFill>
                  <a:schemeClr val="bg1"/>
                </a:solidFill>
                <a:effectLst>
                  <a:outerShdw blurRad="38100" dist="38100" dir="2700000" algn="tl">
                    <a:srgbClr val="000000">
                      <a:alpha val="43137"/>
                    </a:srgbClr>
                  </a:outerShdw>
                </a:effectLst>
              </a:rPr>
              <a:t>– 3 Berufsbildungszentren </a:t>
            </a:r>
          </a:p>
          <a:p>
            <a:r>
              <a:rPr lang="de-DE" dirty="0" smtClean="0">
                <a:solidFill>
                  <a:schemeClr val="bg1"/>
                </a:solidFill>
                <a:effectLst>
                  <a:outerShdw blurRad="38100" dist="38100" dir="2700000" algn="tl">
                    <a:srgbClr val="000000">
                      <a:alpha val="43137"/>
                    </a:srgbClr>
                  </a:outerShdw>
                </a:effectLst>
              </a:rPr>
              <a:t>– 1 </a:t>
            </a:r>
            <a:r>
              <a:rPr lang="de-DE" dirty="0" err="1" smtClean="0">
                <a:solidFill>
                  <a:schemeClr val="bg1"/>
                </a:solidFill>
                <a:effectLst>
                  <a:outerShdw blurRad="38100" dist="38100" dir="2700000" algn="tl">
                    <a:srgbClr val="000000">
                      <a:alpha val="43137"/>
                    </a:srgbClr>
                  </a:outerShdw>
                </a:effectLst>
              </a:rPr>
              <a:t>Agro</a:t>
            </a:r>
            <a:r>
              <a:rPr lang="de-DE" dirty="0" smtClean="0">
                <a:solidFill>
                  <a:schemeClr val="bg1"/>
                </a:solidFill>
                <a:effectLst>
                  <a:outerShdw blurRad="38100" dist="38100" dir="2700000" algn="tl">
                    <a:srgbClr val="000000">
                      <a:alpha val="43137"/>
                    </a:srgbClr>
                  </a:outerShdw>
                </a:effectLst>
              </a:rPr>
              <a:t> Technical </a:t>
            </a:r>
            <a:r>
              <a:rPr lang="de-DE" dirty="0" err="1" smtClean="0">
                <a:solidFill>
                  <a:schemeClr val="bg1"/>
                </a:solidFill>
                <a:effectLst>
                  <a:outerShdw blurRad="38100" dist="38100" dir="2700000" algn="tl">
                    <a:srgbClr val="000000">
                      <a:alpha val="43137"/>
                    </a:srgbClr>
                  </a:outerShdw>
                </a:effectLst>
              </a:rPr>
              <a:t>and</a:t>
            </a:r>
            <a:r>
              <a:rPr lang="de-DE" dirty="0" smtClean="0">
                <a:solidFill>
                  <a:schemeClr val="bg1"/>
                </a:solidFill>
                <a:effectLst>
                  <a:outerShdw blurRad="38100" dist="38100" dir="2700000" algn="tl">
                    <a:srgbClr val="000000">
                      <a:alpha val="43137"/>
                    </a:srgbClr>
                  </a:outerShdw>
                </a:effectLst>
              </a:rPr>
              <a:t> Technology College</a:t>
            </a:r>
          </a:p>
          <a:p>
            <a:pPr>
              <a:buNone/>
            </a:pPr>
            <a:r>
              <a:rPr lang="de-DE" dirty="0">
                <a:solidFill>
                  <a:schemeClr val="bg1"/>
                </a:solidFill>
                <a:effectLst>
                  <a:outerShdw blurRad="38100" dist="38100" dir="2700000" algn="tl">
                    <a:srgbClr val="000000">
                      <a:alpha val="43137"/>
                    </a:srgbClr>
                  </a:outerShdw>
                </a:effectLst>
              </a:rPr>
              <a:t> </a:t>
            </a:r>
            <a:r>
              <a:rPr lang="de-DE" dirty="0" smtClean="0">
                <a:solidFill>
                  <a:schemeClr val="bg1"/>
                </a:solidFill>
                <a:effectLst>
                  <a:outerShdw blurRad="38100" dist="38100" dir="2700000" algn="tl">
                    <a:srgbClr val="000000">
                      <a:alpha val="43137"/>
                    </a:srgbClr>
                  </a:outerShdw>
                </a:effectLst>
              </a:rPr>
              <a:t>      (ATTC)</a:t>
            </a:r>
          </a:p>
          <a:p>
            <a:r>
              <a:rPr lang="de-DE" dirty="0" smtClean="0">
                <a:solidFill>
                  <a:schemeClr val="bg1"/>
                </a:solidFill>
                <a:effectLst>
                  <a:outerShdw blurRad="38100" dist="38100" dir="2700000" algn="tl">
                    <a:srgbClr val="000000">
                      <a:alpha val="43137"/>
                    </a:srgbClr>
                  </a:outerShdw>
                </a:effectLst>
              </a:rPr>
              <a:t>– 4 Wohnheime für Schülerinnen und Schüler</a:t>
            </a:r>
          </a:p>
          <a:p>
            <a:r>
              <a:rPr lang="de-DE" dirty="0" smtClean="0">
                <a:solidFill>
                  <a:schemeClr val="bg1"/>
                </a:solidFill>
                <a:effectLst>
                  <a:outerShdw blurRad="38100" dist="38100" dir="2700000" algn="tl">
                    <a:srgbClr val="000000">
                      <a:alpha val="43137"/>
                    </a:srgbClr>
                  </a:outerShdw>
                </a:effectLst>
              </a:rPr>
              <a:t>– Alphabetisierungsprogramme für 225.401</a:t>
            </a:r>
          </a:p>
          <a:p>
            <a:pPr>
              <a:buNone/>
            </a:pPr>
            <a:r>
              <a:rPr lang="de-DE" dirty="0">
                <a:solidFill>
                  <a:schemeClr val="bg1"/>
                </a:solidFill>
                <a:effectLst>
                  <a:outerShdw blurRad="38100" dist="38100" dir="2700000" algn="tl">
                    <a:srgbClr val="000000">
                      <a:alpha val="43137"/>
                    </a:srgbClr>
                  </a:outerShdw>
                </a:effectLst>
              </a:rPr>
              <a:t> </a:t>
            </a:r>
            <a:r>
              <a:rPr lang="de-DE" dirty="0" smtClean="0">
                <a:solidFill>
                  <a:schemeClr val="bg1"/>
                </a:solidFill>
                <a:effectLst>
                  <a:outerShdw blurRad="38100" dist="38100" dir="2700000" algn="tl">
                    <a:srgbClr val="000000">
                      <a:alpha val="43137"/>
                    </a:srgbClr>
                  </a:outerShdw>
                </a:effectLst>
              </a:rPr>
              <a:t>      Menschen</a:t>
            </a:r>
          </a:p>
        </p:txBody>
      </p:sp>
    </p:spTree>
  </p:cSld>
  <p:clrMapOvr>
    <a:masterClrMapping/>
  </p:clrMapOvr>
  <p:transition spd="slow" advTm="10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mautz.net/et/IMG_317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a:xfrm>
            <a:off x="323528" y="2358008"/>
            <a:ext cx="8229600" cy="1143000"/>
          </a:xfrm>
        </p:spPr>
        <p:txBody>
          <a:bodyPr>
            <a:noAutofit/>
          </a:bodyPr>
          <a:lstStyle/>
          <a:p>
            <a:r>
              <a:rPr lang="de-DE" sz="6600" dirty="0" smtClean="0">
                <a:solidFill>
                  <a:schemeClr val="bg1"/>
                </a:solidFill>
              </a:rPr>
              <a:t>Projektschwerpunkt: Gesundheit</a:t>
            </a:r>
            <a:endParaRPr lang="de-DE" sz="6600" dirty="0">
              <a:solidFill>
                <a:schemeClr val="bg1"/>
              </a:solidFill>
            </a:endParaRPr>
          </a:p>
        </p:txBody>
      </p:sp>
    </p:spTree>
  </p:cSld>
  <p:clrMapOvr>
    <a:masterClrMapping/>
  </p:clrMapOvr>
  <p:transition spd="slow" advTm="10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ec2a202fa.jpg"/>
          <p:cNvPicPr>
            <a:picLocks noChangeAspect="1" noChangeArrowheads="1"/>
          </p:cNvPicPr>
          <p:nvPr/>
        </p:nvPicPr>
        <p:blipFill>
          <a:blip r:embed="rId2" cstate="print"/>
          <a:srcRect/>
          <a:stretch>
            <a:fillRect/>
          </a:stretch>
        </p:blipFill>
        <p:spPr bwMode="auto">
          <a:xfrm>
            <a:off x="-36512" y="-27384"/>
            <a:ext cx="9180512" cy="6885385"/>
          </a:xfrm>
          <a:prstGeom prst="rect">
            <a:avLst/>
          </a:prstGeom>
          <a:noFill/>
        </p:spPr>
      </p:pic>
      <p:sp>
        <p:nvSpPr>
          <p:cNvPr id="2" name="Titel 1"/>
          <p:cNvSpPr>
            <a:spLocks noGrp="1"/>
          </p:cNvSpPr>
          <p:nvPr>
            <p:ph type="title"/>
          </p:nvPr>
        </p:nvSpPr>
        <p:spPr/>
        <p:txBody>
          <a:bodyPr>
            <a:normAutofit fontScale="90000"/>
          </a:bodyPr>
          <a:lstStyle/>
          <a:p>
            <a:r>
              <a:rPr lang="de-DE" dirty="0" smtClean="0">
                <a:solidFill>
                  <a:schemeClr val="bg1"/>
                </a:solidFill>
              </a:rPr>
              <a:t>Momentane Gesundheitsversorgung</a:t>
            </a:r>
            <a:endParaRPr lang="de-DE" dirty="0">
              <a:solidFill>
                <a:schemeClr val="bg1"/>
              </a:solidFill>
            </a:endParaRPr>
          </a:p>
        </p:txBody>
      </p:sp>
      <p:sp>
        <p:nvSpPr>
          <p:cNvPr id="3" name="Inhaltsplatzhalter 2"/>
          <p:cNvSpPr>
            <a:spLocks noGrp="1"/>
          </p:cNvSpPr>
          <p:nvPr>
            <p:ph idx="1"/>
          </p:nvPr>
        </p:nvSpPr>
        <p:spPr>
          <a:xfrm>
            <a:off x="457200" y="1340768"/>
            <a:ext cx="8229600" cy="4525963"/>
          </a:xfrm>
        </p:spPr>
        <p:txBody>
          <a:bodyPr/>
          <a:lstStyle/>
          <a:p>
            <a:r>
              <a:rPr lang="de-DE" dirty="0" smtClean="0">
                <a:solidFill>
                  <a:schemeClr val="bg1"/>
                </a:solidFill>
                <a:effectLst>
                  <a:outerShdw blurRad="38100" dist="38100" dir="2700000" algn="tl">
                    <a:srgbClr val="000000">
                      <a:alpha val="43137"/>
                    </a:srgbClr>
                  </a:outerShdw>
                </a:effectLst>
              </a:rPr>
              <a:t>In Äthiopien führen die kleinsten Krankheiten meist schon zum </a:t>
            </a:r>
            <a:r>
              <a:rPr lang="de-DE" dirty="0" smtClean="0">
                <a:solidFill>
                  <a:schemeClr val="bg1"/>
                </a:solidFill>
                <a:effectLst>
                  <a:outerShdw blurRad="38100" dist="38100" dir="2700000" algn="tl">
                    <a:srgbClr val="000000">
                      <a:alpha val="43137"/>
                    </a:srgbClr>
                  </a:outerShdw>
                </a:effectLst>
              </a:rPr>
              <a:t>T</a:t>
            </a:r>
            <a:r>
              <a:rPr lang="de-DE" dirty="0" smtClean="0">
                <a:solidFill>
                  <a:schemeClr val="bg1"/>
                </a:solidFill>
                <a:effectLst>
                  <a:outerShdw blurRad="38100" dist="38100" dir="2700000" algn="tl">
                    <a:srgbClr val="000000">
                      <a:alpha val="43137"/>
                    </a:srgbClr>
                  </a:outerShdw>
                </a:effectLst>
              </a:rPr>
              <a:t>od.</a:t>
            </a:r>
            <a:endParaRPr lang="de-DE" dirty="0" smtClean="0">
              <a:solidFill>
                <a:schemeClr val="bg1"/>
              </a:solidFill>
              <a:effectLst>
                <a:outerShdw blurRad="38100" dist="38100" dir="2700000" algn="tl">
                  <a:srgbClr val="000000">
                    <a:alpha val="43137"/>
                  </a:srgbClr>
                </a:outerShdw>
              </a:effectLst>
            </a:endParaRPr>
          </a:p>
          <a:p>
            <a:r>
              <a:rPr lang="de-DE" dirty="0" smtClean="0">
                <a:solidFill>
                  <a:schemeClr val="bg1"/>
                </a:solidFill>
                <a:effectLst>
                  <a:outerShdw blurRad="38100" dist="38100" dir="2700000" algn="tl">
                    <a:srgbClr val="000000">
                      <a:alpha val="43137"/>
                    </a:srgbClr>
                  </a:outerShdw>
                </a:effectLst>
              </a:rPr>
              <a:t>1.2 Millionen Menschen sind in Äthiopien mit HIV </a:t>
            </a:r>
            <a:r>
              <a:rPr lang="de-DE" dirty="0" smtClean="0">
                <a:solidFill>
                  <a:schemeClr val="bg1"/>
                </a:solidFill>
                <a:effectLst>
                  <a:outerShdw blurRad="38100" dist="38100" dir="2700000" algn="tl">
                    <a:srgbClr val="000000">
                      <a:alpha val="43137"/>
                    </a:srgbClr>
                  </a:outerShdw>
                </a:effectLst>
              </a:rPr>
              <a:t>infiziert.</a:t>
            </a:r>
            <a:endParaRPr lang="de-DE" dirty="0" smtClean="0">
              <a:solidFill>
                <a:schemeClr val="bg1"/>
              </a:solidFill>
              <a:effectLst>
                <a:outerShdw blurRad="38100" dist="38100" dir="2700000" algn="tl">
                  <a:srgbClr val="000000">
                    <a:alpha val="43137"/>
                  </a:srgbClr>
                </a:outerShdw>
              </a:effectLst>
            </a:endParaRPr>
          </a:p>
          <a:p>
            <a:r>
              <a:rPr lang="de-DE" dirty="0" smtClean="0">
                <a:solidFill>
                  <a:schemeClr val="bg1"/>
                </a:solidFill>
                <a:effectLst>
                  <a:outerShdw blurRad="38100" dist="38100" dir="2700000" algn="tl">
                    <a:srgbClr val="000000">
                      <a:alpha val="43137"/>
                    </a:srgbClr>
                  </a:outerShdw>
                </a:effectLst>
              </a:rPr>
              <a:t>1 </a:t>
            </a:r>
            <a:r>
              <a:rPr lang="de-DE" dirty="0" smtClean="0">
                <a:solidFill>
                  <a:schemeClr val="bg1"/>
                </a:solidFill>
                <a:effectLst>
                  <a:outerShdw blurRad="38100" dist="38100" dir="2700000" algn="tl">
                    <a:srgbClr val="000000">
                      <a:alpha val="43137"/>
                    </a:srgbClr>
                  </a:outerShdw>
                </a:effectLst>
              </a:rPr>
              <a:t>Million sind blind.</a:t>
            </a:r>
            <a:endParaRPr lang="de-DE" dirty="0" smtClean="0">
              <a:solidFill>
                <a:schemeClr val="bg1"/>
              </a:solidFill>
              <a:effectLst>
                <a:outerShdw blurRad="38100" dist="38100" dir="2700000" algn="tl">
                  <a:srgbClr val="000000">
                    <a:alpha val="43137"/>
                  </a:srgbClr>
                </a:outerShdw>
              </a:effectLst>
            </a:endParaRPr>
          </a:p>
          <a:p>
            <a:r>
              <a:rPr lang="de-DE" dirty="0" smtClean="0">
                <a:solidFill>
                  <a:schemeClr val="bg1"/>
                </a:solidFill>
                <a:effectLst>
                  <a:outerShdw blurRad="38100" dist="38100" dir="2700000" algn="tl">
                    <a:srgbClr val="000000">
                      <a:alpha val="43137"/>
                    </a:srgbClr>
                  </a:outerShdw>
                </a:effectLst>
              </a:rPr>
              <a:t>Auf dem Land gibt es oft keine </a:t>
            </a:r>
            <a:r>
              <a:rPr lang="de-DE" dirty="0" smtClean="0">
                <a:solidFill>
                  <a:schemeClr val="bg1"/>
                </a:solidFill>
                <a:effectLst>
                  <a:outerShdw blurRad="38100" dist="38100" dir="2700000" algn="tl">
                    <a:srgbClr val="000000">
                      <a:alpha val="43137"/>
                    </a:srgbClr>
                  </a:outerShdw>
                </a:effectLst>
              </a:rPr>
              <a:t>medizinische Hilfe.</a:t>
            </a:r>
            <a:endParaRPr lang="de-DE"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1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ec2a202fa.jpg"/>
          <p:cNvPicPr>
            <a:picLocks noChangeAspect="1" noChangeArrowheads="1"/>
          </p:cNvPicPr>
          <p:nvPr/>
        </p:nvPicPr>
        <p:blipFill>
          <a:blip r:embed="rId2" cstate="print"/>
          <a:srcRect/>
          <a:stretch>
            <a:fillRect/>
          </a:stretch>
        </p:blipFill>
        <p:spPr bwMode="auto">
          <a:xfrm>
            <a:off x="-36512" y="-27384"/>
            <a:ext cx="9180512" cy="6885385"/>
          </a:xfrm>
          <a:prstGeom prst="rect">
            <a:avLst/>
          </a:prstGeom>
          <a:noFill/>
        </p:spPr>
      </p:pic>
      <p:sp>
        <p:nvSpPr>
          <p:cNvPr id="2" name="Titel 1"/>
          <p:cNvSpPr>
            <a:spLocks noGrp="1"/>
          </p:cNvSpPr>
          <p:nvPr>
            <p:ph type="title"/>
          </p:nvPr>
        </p:nvSpPr>
        <p:spPr/>
        <p:txBody>
          <a:bodyPr>
            <a:normAutofit fontScale="90000"/>
          </a:bodyPr>
          <a:lstStyle/>
          <a:p>
            <a:r>
              <a:rPr lang="de-DE" dirty="0" smtClean="0">
                <a:solidFill>
                  <a:schemeClr val="bg1"/>
                </a:solidFill>
              </a:rPr>
              <a:t>Für eine bessere Gesundheitsversorgung</a:t>
            </a:r>
            <a:endParaRPr lang="de-DE" dirty="0">
              <a:solidFill>
                <a:schemeClr val="bg1"/>
              </a:solidFill>
            </a:endParaRPr>
          </a:p>
        </p:txBody>
      </p:sp>
      <p:sp>
        <p:nvSpPr>
          <p:cNvPr id="3" name="Inhaltsplatzhalter 2"/>
          <p:cNvSpPr>
            <a:spLocks noGrp="1"/>
          </p:cNvSpPr>
          <p:nvPr>
            <p:ph idx="1"/>
          </p:nvPr>
        </p:nvSpPr>
        <p:spPr>
          <a:xfrm>
            <a:off x="662880" y="1783357"/>
            <a:ext cx="8229600" cy="4525963"/>
          </a:xfrm>
        </p:spPr>
        <p:txBody>
          <a:bodyPr>
            <a:normAutofit/>
          </a:bodyPr>
          <a:lstStyle/>
          <a:p>
            <a:pPr>
              <a:buNone/>
            </a:pPr>
            <a:r>
              <a:rPr lang="de-DE" b="1" dirty="0" smtClean="0">
                <a:solidFill>
                  <a:schemeClr val="bg1"/>
                </a:solidFill>
                <a:effectLst>
                  <a:outerShdw blurRad="38100" dist="38100" dir="2700000" algn="tl">
                    <a:srgbClr val="000000">
                      <a:alpha val="43137"/>
                    </a:srgbClr>
                  </a:outerShdw>
                </a:effectLst>
              </a:rPr>
              <a:t>Für eine bessere Gesundheitsversorgung hat Menschen für Menschen bereits folgende Mittel unternommen:</a:t>
            </a:r>
          </a:p>
          <a:p>
            <a:r>
              <a:rPr lang="de-DE" b="1" dirty="0" smtClean="0">
                <a:solidFill>
                  <a:schemeClr val="bg1"/>
                </a:solidFill>
                <a:effectLst>
                  <a:outerShdw blurRad="38100" dist="38100" dir="2700000" algn="tl">
                    <a:srgbClr val="000000">
                      <a:alpha val="43137"/>
                    </a:srgbClr>
                  </a:outerShdw>
                </a:effectLst>
              </a:rPr>
              <a:t>86 Gesundheitsstationen </a:t>
            </a:r>
          </a:p>
          <a:p>
            <a:r>
              <a:rPr lang="de-DE" b="1" dirty="0" smtClean="0">
                <a:solidFill>
                  <a:schemeClr val="bg1"/>
                </a:solidFill>
                <a:effectLst>
                  <a:outerShdw blurRad="38100" dist="38100" dir="2700000" algn="tl">
                    <a:srgbClr val="000000">
                      <a:alpha val="43137"/>
                    </a:srgbClr>
                  </a:outerShdw>
                </a:effectLst>
              </a:rPr>
              <a:t> 11 Polikliniken </a:t>
            </a:r>
          </a:p>
          <a:p>
            <a:r>
              <a:rPr lang="de-DE" b="1" dirty="0" smtClean="0">
                <a:solidFill>
                  <a:schemeClr val="bg1"/>
                </a:solidFill>
                <a:effectLst>
                  <a:outerShdw blurRad="38100" dist="38100" dir="2700000" algn="tl">
                    <a:srgbClr val="000000">
                      <a:alpha val="43137"/>
                    </a:srgbClr>
                  </a:outerShdw>
                </a:effectLst>
              </a:rPr>
              <a:t> 3 Krankenhäuser </a:t>
            </a:r>
          </a:p>
          <a:p>
            <a:endParaRPr lang="de-DE" dirty="0"/>
          </a:p>
        </p:txBody>
      </p:sp>
    </p:spTree>
  </p:cSld>
  <p:clrMapOvr>
    <a:masterClrMapping/>
  </p:clrMapOvr>
  <p:transition spd="slow" advTm="1000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ec2a202fa.jpg"/>
          <p:cNvPicPr>
            <a:picLocks noChangeAspect="1" noChangeArrowheads="1"/>
          </p:cNvPicPr>
          <p:nvPr/>
        </p:nvPicPr>
        <p:blipFill>
          <a:blip r:embed="rId2" cstate="print"/>
          <a:srcRect/>
          <a:stretch>
            <a:fillRect/>
          </a:stretch>
        </p:blipFill>
        <p:spPr bwMode="auto">
          <a:xfrm>
            <a:off x="-36512" y="-27384"/>
            <a:ext cx="9180512" cy="6885385"/>
          </a:xfrm>
          <a:prstGeom prst="rect">
            <a:avLst/>
          </a:prstGeom>
          <a:noFill/>
        </p:spPr>
      </p:pic>
      <p:sp>
        <p:nvSpPr>
          <p:cNvPr id="3" name="Inhaltsplatzhalter 2"/>
          <p:cNvSpPr>
            <a:spLocks noGrp="1"/>
          </p:cNvSpPr>
          <p:nvPr>
            <p:ph idx="1"/>
          </p:nvPr>
        </p:nvSpPr>
        <p:spPr>
          <a:xfrm>
            <a:off x="395536" y="476672"/>
            <a:ext cx="8229600" cy="4525963"/>
          </a:xfrm>
        </p:spPr>
        <p:txBody>
          <a:bodyPr/>
          <a:lstStyle/>
          <a:p>
            <a:r>
              <a:rPr lang="de-DE" b="1" dirty="0" smtClean="0">
                <a:solidFill>
                  <a:schemeClr val="bg1"/>
                </a:solidFill>
              </a:rPr>
              <a:t> 33 Krankenwagen</a:t>
            </a:r>
          </a:p>
          <a:p>
            <a:r>
              <a:rPr lang="de-DE" b="1" dirty="0" smtClean="0">
                <a:solidFill>
                  <a:schemeClr val="bg1"/>
                </a:solidFill>
              </a:rPr>
              <a:t> 45.295 Augenoperationen (Trachom)</a:t>
            </a:r>
          </a:p>
          <a:p>
            <a:r>
              <a:rPr lang="de-DE" b="1" dirty="0" smtClean="0">
                <a:solidFill>
                  <a:schemeClr val="bg1"/>
                </a:solidFill>
              </a:rPr>
              <a:t> großangelegte Anti-HIV-Kampagnen</a:t>
            </a:r>
          </a:p>
          <a:p>
            <a:endParaRPr lang="de-DE" dirty="0">
              <a:solidFill>
                <a:schemeClr val="bg1"/>
              </a:solidFill>
            </a:endParaRPr>
          </a:p>
        </p:txBody>
      </p:sp>
    </p:spTree>
  </p:cSld>
  <p:clrMapOvr>
    <a:masterClrMapping/>
  </p:clrMapOvr>
  <p:transition spd="slow" advTm="10000">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tz-online.de/bilder/2009/03/07/95066/1454917505-wasser_475px.9.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2" name="Titel 1"/>
          <p:cNvSpPr>
            <a:spLocks noGrp="1"/>
          </p:cNvSpPr>
          <p:nvPr>
            <p:ph type="title"/>
          </p:nvPr>
        </p:nvSpPr>
        <p:spPr>
          <a:xfrm>
            <a:off x="518864" y="476672"/>
            <a:ext cx="8229600" cy="1143000"/>
          </a:xfrm>
        </p:spPr>
        <p:txBody>
          <a:bodyPr>
            <a:noAutofit/>
          </a:bodyPr>
          <a:lstStyle/>
          <a:p>
            <a:r>
              <a:rPr lang="de-DE" sz="6600" dirty="0" smtClean="0">
                <a:solidFill>
                  <a:schemeClr val="bg1"/>
                </a:solidFill>
                <a:effectLst>
                  <a:outerShdw blurRad="38100" dist="38100" dir="2700000" algn="tl">
                    <a:srgbClr val="000000">
                      <a:alpha val="43137"/>
                    </a:srgbClr>
                  </a:outerShdw>
                </a:effectLst>
              </a:rPr>
              <a:t>Projektschwerpunkt: Wasser</a:t>
            </a:r>
            <a:endParaRPr lang="de-DE" sz="6600"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1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menschenfuermenschen.de/typo3temp/pics/68fcabdd39.jpg"/>
          <p:cNvPicPr>
            <a:picLocks noChangeAspect="1" noChangeArrowheads="1"/>
          </p:cNvPicPr>
          <p:nvPr/>
        </p:nvPicPr>
        <p:blipFill>
          <a:blip r:embed="rId2" cstate="print"/>
          <a:srcRect/>
          <a:stretch>
            <a:fillRect/>
          </a:stretch>
        </p:blipFill>
        <p:spPr bwMode="auto">
          <a:xfrm>
            <a:off x="-1492" y="-16910"/>
            <a:ext cx="9182004" cy="6874910"/>
          </a:xfrm>
          <a:prstGeom prst="rect">
            <a:avLst/>
          </a:prstGeom>
          <a:noFill/>
        </p:spPr>
      </p:pic>
      <p:sp>
        <p:nvSpPr>
          <p:cNvPr id="2" name="Titel 1"/>
          <p:cNvSpPr>
            <a:spLocks noGrp="1"/>
          </p:cNvSpPr>
          <p:nvPr>
            <p:ph type="title"/>
          </p:nvPr>
        </p:nvSpPr>
        <p:spPr>
          <a:xfrm>
            <a:off x="395536" y="188640"/>
            <a:ext cx="8229600" cy="1143000"/>
          </a:xfrm>
        </p:spPr>
        <p:txBody>
          <a:bodyPr>
            <a:noAutofit/>
          </a:bodyPr>
          <a:lstStyle/>
          <a:p>
            <a:r>
              <a:rPr lang="de-DE"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Projektschwerpunkte</a:t>
            </a:r>
            <a:r>
              <a:rPr lang="de-DE"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endParaRPr lang="de-DE"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Inhaltsplatzhalter 2"/>
          <p:cNvSpPr>
            <a:spLocks noGrp="1"/>
          </p:cNvSpPr>
          <p:nvPr>
            <p:ph idx="1"/>
          </p:nvPr>
        </p:nvSpPr>
        <p:spPr>
          <a:xfrm>
            <a:off x="251520" y="1556792"/>
            <a:ext cx="8640960" cy="5040560"/>
          </a:xfrm>
        </p:spPr>
        <p:txBody>
          <a:bodyPr>
            <a:noAutofit/>
          </a:bodyPr>
          <a:lstStyle/>
          <a:p>
            <a:pPr>
              <a:buNone/>
            </a:pPr>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S UI Gothic" pitchFamily="34" charset="-128"/>
                <a:cs typeface="Arial" pitchFamily="34" charset="0"/>
              </a:rPr>
              <a:t>∙ Wasser             			∙ Bildung</a:t>
            </a:r>
          </a:p>
          <a:p>
            <a:pPr>
              <a:buNone/>
            </a:pPr>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S UI Gothic" pitchFamily="34" charset="-128"/>
                <a:cs typeface="Arial" pitchFamily="34" charset="0"/>
              </a:rPr>
              <a:t>∙ Agrarökologie			∙ Frauen</a:t>
            </a:r>
          </a:p>
          <a:p>
            <a:pPr>
              <a:buNone/>
            </a:pPr>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S UI Gothic" pitchFamily="34" charset="-128"/>
                <a:cs typeface="Arial" pitchFamily="34" charset="0"/>
              </a:rPr>
              <a:t>∙ Infrastruktur				∙ Gesundheit</a:t>
            </a:r>
          </a:p>
          <a:p>
            <a:pPr>
              <a:buNone/>
            </a:pPr>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S UI Gothic" pitchFamily="34" charset="-128"/>
                <a:cs typeface="Arial" pitchFamily="34" charset="0"/>
              </a:rPr>
              <a:t>∙ Soziales		</a:t>
            </a:r>
            <a:r>
              <a:rPr lang="de-DE" sz="3600" b="1" dirty="0" smtClean="0">
                <a:solidFill>
                  <a:schemeClr val="bg1"/>
                </a:solidFill>
                <a:latin typeface="Arial" pitchFamily="34" charset="0"/>
                <a:ea typeface="MS UI Gothic" pitchFamily="34" charset="-128"/>
                <a:cs typeface="Arial" pitchFamily="34" charset="0"/>
              </a:rPr>
              <a:t>		∙ „ABC-2015“</a:t>
            </a:r>
            <a:endParaRPr lang="de-DE" sz="3600" dirty="0">
              <a:solidFill>
                <a:schemeClr val="bg1"/>
              </a:solidFill>
              <a:latin typeface="Arial" pitchFamily="34" charset="0"/>
              <a:ea typeface="MS UI Gothic" pitchFamily="34" charset="-128"/>
              <a:cs typeface="Arial" pitchFamily="34" charset="0"/>
            </a:endParaRPr>
          </a:p>
        </p:txBody>
      </p:sp>
    </p:spTree>
  </p:cSld>
  <p:clrMapOvr>
    <a:masterClrMapping/>
  </p:clrMapOvr>
  <p:transition spd="slow" advTm="10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http://d1.stern.de/bilder/wissenschaft/2008/12/wasser250_fitwidth_420.jpg"/>
          <p:cNvPicPr>
            <a:picLocks noChangeAspect="1" noChangeArrowheads="1"/>
          </p:cNvPicPr>
          <p:nvPr/>
        </p:nvPicPr>
        <p:blipFill>
          <a:blip r:embed="rId2" cstate="print"/>
          <a:srcRect/>
          <a:stretch>
            <a:fillRect/>
          </a:stretch>
        </p:blipFill>
        <p:spPr bwMode="auto">
          <a:xfrm>
            <a:off x="-36512" y="-12948"/>
            <a:ext cx="9180512" cy="6870948"/>
          </a:xfrm>
          <a:prstGeom prst="rect">
            <a:avLst/>
          </a:prstGeom>
          <a:noFill/>
        </p:spPr>
      </p:pic>
      <p:sp>
        <p:nvSpPr>
          <p:cNvPr id="5" name="Textfeld 4"/>
          <p:cNvSpPr txBox="1"/>
          <p:nvPr/>
        </p:nvSpPr>
        <p:spPr>
          <a:xfrm>
            <a:off x="467544" y="1344245"/>
            <a:ext cx="8280920" cy="5109091"/>
          </a:xfrm>
          <a:prstGeom prst="rect">
            <a:avLst/>
          </a:prstGeom>
          <a:noFill/>
        </p:spPr>
        <p:txBody>
          <a:bodyPr wrap="square" rtlCol="0">
            <a:spAutoFit/>
          </a:bodyPr>
          <a:lstStyle/>
          <a:p>
            <a:r>
              <a:rPr lang="de-DE" sz="2800" dirty="0" smtClean="0">
                <a:solidFill>
                  <a:schemeClr val="bg1"/>
                </a:solidFill>
                <a:effectLst>
                  <a:outerShdw blurRad="38100" dist="38100" dir="2700000" algn="tl">
                    <a:srgbClr val="000000">
                      <a:alpha val="43137"/>
                    </a:srgbClr>
                  </a:outerShdw>
                </a:effectLst>
              </a:rPr>
              <a:t>Mit </a:t>
            </a:r>
            <a:r>
              <a:rPr lang="de-DE" sz="2800" dirty="0">
                <a:solidFill>
                  <a:schemeClr val="bg1"/>
                </a:solidFill>
                <a:effectLst>
                  <a:outerShdw blurRad="38100" dist="38100" dir="2700000" algn="tl">
                    <a:srgbClr val="000000">
                      <a:alpha val="43137"/>
                    </a:srgbClr>
                  </a:outerShdw>
                </a:effectLst>
              </a:rPr>
              <a:t>dieser Überschrift will Menschen für Menschen die dramatische Lage Äthiopiens uns näher bringen. In Äthiopien muss ein Mensch am Tag für 15 Liter Wasser 1,5km zu Fuß über unwegsames Gelände zu einer verunreinigten Wasserstätte laufen muss, dagegen in Europa ist der Wasserverbrauch eines Erwachsenen pro Tag ungefähr 145 Liter wovon nur ca. 3 Liter fürs Kochen oder zum Trinken benötigt wird, die restlichen 142 Liter werden gewissenlos für Toilette (ca. 46 Liter), Körperpflege (ca. 53 Liter) und der Rest für Garten oder desgleichen benutzt wird.</a:t>
            </a:r>
          </a:p>
          <a:p>
            <a:endParaRPr lang="de-DE" dirty="0">
              <a:effectLst>
                <a:outerShdw blurRad="38100" dist="38100" dir="2700000" algn="tl">
                  <a:srgbClr val="000000">
                    <a:alpha val="43137"/>
                  </a:srgbClr>
                </a:outerShdw>
              </a:effectLst>
            </a:endParaRPr>
          </a:p>
        </p:txBody>
      </p:sp>
      <p:sp>
        <p:nvSpPr>
          <p:cNvPr id="32773" name="Rectangle 5"/>
          <p:cNvSpPr>
            <a:spLocks noChangeArrowheads="1"/>
          </p:cNvSpPr>
          <p:nvPr/>
        </p:nvSpPr>
        <p:spPr bwMode="auto">
          <a:xfrm>
            <a:off x="611560" y="548680"/>
            <a:ext cx="78488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i="0" u="sng" strike="noStrike" cap="none" normalizeH="0" baseline="0" dirty="0" smtClean="0">
                <a:ln>
                  <a:noFill/>
                </a:ln>
                <a:effectLst/>
                <a:latin typeface="Comic Sans MS" pitchFamily="66" charset="0"/>
                <a:ea typeface="Calibri" pitchFamily="34" charset="0"/>
                <a:cs typeface="Times New Roman" pitchFamily="18" charset="0"/>
              </a:rPr>
              <a:t>Menschen f</a:t>
            </a:r>
            <a:r>
              <a:rPr kumimoji="0" lang="de-DE" sz="2400" b="1" i="0" u="sng" strike="noStrike" cap="none" normalizeH="0" baseline="0" dirty="0" smtClean="0">
                <a:ln>
                  <a:noFill/>
                </a:ln>
                <a:effectLst/>
                <a:latin typeface="Calibri"/>
                <a:ea typeface="Calibri" pitchFamily="34" charset="0"/>
                <a:cs typeface="Times New Roman" pitchFamily="18" charset="0"/>
              </a:rPr>
              <a:t>ü</a:t>
            </a:r>
            <a:r>
              <a:rPr kumimoji="0" lang="de-DE" sz="2400" b="1" i="0" u="sng" strike="noStrike" cap="none" normalizeH="0" baseline="0" dirty="0" smtClean="0">
                <a:ln>
                  <a:noFill/>
                </a:ln>
                <a:effectLst/>
                <a:latin typeface="Comic Sans MS" pitchFamily="66" charset="0"/>
                <a:ea typeface="Calibri" pitchFamily="34" charset="0"/>
                <a:cs typeface="Times New Roman" pitchFamily="18" charset="0"/>
              </a:rPr>
              <a:t>r Menschen: Wasser bedeutet Leben</a:t>
            </a:r>
            <a:endParaRPr kumimoji="0" lang="de-DE" sz="3200" b="0" i="0" u="none" strike="noStrike" cap="none" normalizeH="0" baseline="0" dirty="0" smtClean="0">
              <a:ln>
                <a:noFill/>
              </a:ln>
              <a:effectLst/>
              <a:latin typeface="Arial" pitchFamily="34" charset="0"/>
            </a:endParaRPr>
          </a:p>
        </p:txBody>
      </p:sp>
    </p:spTree>
  </p:cSld>
  <p:clrMapOvr>
    <a:masterClrMapping/>
  </p:clrMapOvr>
  <p:transition spd="slow" advTm="10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z-online.de/bilder/2009/03/07/95066/1454917505-wasser_475px.9.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3" name="Inhaltsplatzhalter 2"/>
          <p:cNvSpPr>
            <a:spLocks noGrp="1"/>
          </p:cNvSpPr>
          <p:nvPr>
            <p:ph idx="1"/>
          </p:nvPr>
        </p:nvSpPr>
        <p:spPr>
          <a:xfrm>
            <a:off x="539552" y="332656"/>
            <a:ext cx="8424936" cy="6264696"/>
          </a:xfrm>
        </p:spPr>
        <p:txBody>
          <a:bodyPr/>
          <a:lstStyle/>
          <a:p>
            <a:pPr>
              <a:buNone/>
            </a:pPr>
            <a:r>
              <a:rPr lang="de-DE" u="sng" dirty="0" smtClean="0"/>
              <a:t>Schafft ihr </a:t>
            </a:r>
            <a:r>
              <a:rPr lang="de-DE" u="sng" dirty="0" smtClean="0"/>
              <a:t>es, </a:t>
            </a:r>
            <a:r>
              <a:rPr lang="de-DE" u="sng" dirty="0" smtClean="0"/>
              <a:t>einen Tag mit dem Wasservorräten eines </a:t>
            </a:r>
            <a:r>
              <a:rPr lang="de-DE" u="sng" dirty="0" smtClean="0"/>
              <a:t>Äthiopiers </a:t>
            </a:r>
            <a:r>
              <a:rPr lang="de-DE" u="sng" dirty="0" smtClean="0"/>
              <a:t>auszukommen?</a:t>
            </a:r>
          </a:p>
          <a:p>
            <a:pPr>
              <a:buNone/>
            </a:pPr>
            <a:r>
              <a:rPr lang="de-DE" sz="2800" dirty="0" smtClean="0">
                <a:solidFill>
                  <a:schemeClr val="bg1"/>
                </a:solidFill>
                <a:effectLst>
                  <a:outerShdw blurRad="38100" dist="38100" dir="2700000" algn="tl">
                    <a:srgbClr val="000000">
                      <a:alpha val="43137"/>
                    </a:srgbClr>
                  </a:outerShdw>
                </a:effectLst>
              </a:rPr>
              <a:t>Der Wasserverbrauch eines Deutschen:</a:t>
            </a:r>
          </a:p>
          <a:p>
            <a:r>
              <a:rPr lang="de-DE" sz="2400" dirty="0" smtClean="0">
                <a:solidFill>
                  <a:schemeClr val="bg1"/>
                </a:solidFill>
                <a:effectLst>
                  <a:outerShdw blurRad="38100" dist="38100" dir="2700000" algn="tl">
                    <a:srgbClr val="000000">
                      <a:alpha val="43137"/>
                    </a:srgbClr>
                  </a:outerShdw>
                </a:effectLst>
              </a:rPr>
              <a:t>Zähneputzen</a:t>
            </a:r>
          </a:p>
          <a:p>
            <a:r>
              <a:rPr lang="de-DE" sz="2400" dirty="0" smtClean="0">
                <a:solidFill>
                  <a:schemeClr val="bg1"/>
                </a:solidFill>
                <a:effectLst>
                  <a:outerShdw blurRad="38100" dist="38100" dir="2700000" algn="tl">
                    <a:srgbClr val="000000">
                      <a:alpha val="43137"/>
                    </a:srgbClr>
                  </a:outerShdw>
                </a:effectLst>
              </a:rPr>
              <a:t>Hygiene</a:t>
            </a:r>
          </a:p>
          <a:p>
            <a:r>
              <a:rPr lang="de-DE" sz="2400" dirty="0" smtClean="0">
                <a:solidFill>
                  <a:schemeClr val="bg1"/>
                </a:solidFill>
                <a:effectLst>
                  <a:outerShdw blurRad="38100" dist="38100" dir="2700000" algn="tl">
                    <a:srgbClr val="000000">
                      <a:alpha val="43137"/>
                    </a:srgbClr>
                  </a:outerShdw>
                </a:effectLst>
              </a:rPr>
              <a:t>Kochen</a:t>
            </a:r>
          </a:p>
          <a:p>
            <a:r>
              <a:rPr lang="de-DE" sz="2400" dirty="0" smtClean="0">
                <a:solidFill>
                  <a:schemeClr val="bg1"/>
                </a:solidFill>
                <a:effectLst>
                  <a:outerShdw blurRad="38100" dist="38100" dir="2700000" algn="tl">
                    <a:srgbClr val="000000">
                      <a:alpha val="43137"/>
                    </a:srgbClr>
                  </a:outerShdw>
                </a:effectLst>
              </a:rPr>
              <a:t>Trinken</a:t>
            </a:r>
          </a:p>
          <a:p>
            <a:r>
              <a:rPr lang="de-DE" sz="2400" dirty="0" smtClean="0">
                <a:solidFill>
                  <a:schemeClr val="bg1"/>
                </a:solidFill>
                <a:effectLst>
                  <a:outerShdw blurRad="38100" dist="38100" dir="2700000" algn="tl">
                    <a:srgbClr val="000000">
                      <a:alpha val="43137"/>
                    </a:srgbClr>
                  </a:outerShdw>
                </a:effectLst>
              </a:rPr>
              <a:t>Spülmaschine</a:t>
            </a:r>
          </a:p>
          <a:p>
            <a:pPr>
              <a:buNone/>
            </a:pPr>
            <a:r>
              <a:rPr lang="de-DE" sz="2400" dirty="0" smtClean="0">
                <a:solidFill>
                  <a:schemeClr val="bg1"/>
                </a:solidFill>
                <a:effectLst>
                  <a:outerShdw blurRad="38100" dist="38100" dir="2700000" algn="tl">
                    <a:srgbClr val="000000">
                      <a:alpha val="43137"/>
                    </a:srgbClr>
                  </a:outerShdw>
                </a:effectLst>
              </a:rPr>
              <a:t>Der Wasserverbrauch eines </a:t>
            </a:r>
            <a:r>
              <a:rPr lang="de-DE" sz="2400" dirty="0" smtClean="0">
                <a:solidFill>
                  <a:schemeClr val="bg1"/>
                </a:solidFill>
                <a:effectLst>
                  <a:outerShdw blurRad="38100" dist="38100" dir="2700000" algn="tl">
                    <a:srgbClr val="000000">
                      <a:alpha val="43137"/>
                    </a:srgbClr>
                  </a:outerShdw>
                </a:effectLst>
              </a:rPr>
              <a:t>Äthiopiers</a:t>
            </a:r>
            <a:r>
              <a:rPr lang="de-DE" sz="2400" dirty="0" smtClean="0">
                <a:solidFill>
                  <a:schemeClr val="bg1"/>
                </a:solidFill>
                <a:effectLst>
                  <a:outerShdw blurRad="38100" dist="38100" dir="2700000" algn="tl">
                    <a:srgbClr val="000000">
                      <a:alpha val="43137"/>
                    </a:srgbClr>
                  </a:outerShdw>
                </a:effectLst>
              </a:rPr>
              <a:t>:</a:t>
            </a:r>
          </a:p>
          <a:p>
            <a:r>
              <a:rPr lang="de-DE" sz="2400" dirty="0" smtClean="0">
                <a:solidFill>
                  <a:schemeClr val="bg1"/>
                </a:solidFill>
                <a:effectLst>
                  <a:outerShdw blurRad="38100" dist="38100" dir="2700000" algn="tl">
                    <a:srgbClr val="000000">
                      <a:alpha val="43137"/>
                    </a:srgbClr>
                  </a:outerShdw>
                </a:effectLst>
              </a:rPr>
              <a:t>Kochen</a:t>
            </a:r>
          </a:p>
          <a:p>
            <a:r>
              <a:rPr lang="de-DE" sz="2400" dirty="0" smtClean="0">
                <a:solidFill>
                  <a:schemeClr val="bg1"/>
                </a:solidFill>
                <a:effectLst>
                  <a:outerShdw blurRad="38100" dist="38100" dir="2700000" algn="tl">
                    <a:srgbClr val="000000">
                      <a:alpha val="43137"/>
                    </a:srgbClr>
                  </a:outerShdw>
                </a:effectLst>
              </a:rPr>
              <a:t>Trinken</a:t>
            </a:r>
          </a:p>
          <a:p>
            <a:r>
              <a:rPr lang="de-DE" sz="2400" dirty="0" smtClean="0">
                <a:solidFill>
                  <a:schemeClr val="bg1"/>
                </a:solidFill>
                <a:effectLst>
                  <a:outerShdw blurRad="38100" dist="38100" dir="2700000" algn="tl">
                    <a:srgbClr val="000000">
                      <a:alpha val="43137"/>
                    </a:srgbClr>
                  </a:outerShdw>
                </a:effectLst>
              </a:rPr>
              <a:t>Hygiene </a:t>
            </a:r>
          </a:p>
          <a:p>
            <a:pPr>
              <a:buNone/>
            </a:pPr>
            <a:endParaRPr lang="de-DE" dirty="0"/>
          </a:p>
        </p:txBody>
      </p:sp>
    </p:spTree>
  </p:cSld>
  <p:clrMapOvr>
    <a:masterClrMapping/>
  </p:clrMapOvr>
  <p:transition spd="slow" advTm="10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liportal.inwent.org/uploads/pics/Defal%C3%A9_Blick_ins_Tal_neu_.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2" name="Titel 1"/>
          <p:cNvSpPr>
            <a:spLocks noGrp="1"/>
          </p:cNvSpPr>
          <p:nvPr>
            <p:ph type="title"/>
          </p:nvPr>
        </p:nvSpPr>
        <p:spPr>
          <a:xfrm>
            <a:off x="457200" y="908720"/>
            <a:ext cx="8229600" cy="1143000"/>
          </a:xfrm>
        </p:spPr>
        <p:txBody>
          <a:bodyPr/>
          <a:lstStyle/>
          <a:p>
            <a:r>
              <a:rPr lang="de-DE" dirty="0" smtClean="0"/>
              <a:t>Die Infrastruktur Äthiopiens</a:t>
            </a:r>
            <a:endParaRPr lang="de-DE" dirty="0"/>
          </a:p>
        </p:txBody>
      </p:sp>
      <p:sp>
        <p:nvSpPr>
          <p:cNvPr id="4" name="Textfeld 3"/>
          <p:cNvSpPr txBox="1"/>
          <p:nvPr/>
        </p:nvSpPr>
        <p:spPr>
          <a:xfrm>
            <a:off x="323528" y="5157192"/>
            <a:ext cx="8424936" cy="769441"/>
          </a:xfrm>
          <a:prstGeom prst="rect">
            <a:avLst/>
          </a:prstGeom>
          <a:noFill/>
        </p:spPr>
        <p:txBody>
          <a:bodyPr wrap="square" rtlCol="0">
            <a:spAutoFit/>
          </a:bodyPr>
          <a:lstStyle/>
          <a:p>
            <a:r>
              <a:rPr lang="de-DE" sz="4400" dirty="0" smtClean="0">
                <a:solidFill>
                  <a:schemeClr val="bg1"/>
                </a:solidFill>
              </a:rPr>
              <a:t>Und der Vergleich mit Deutschland</a:t>
            </a:r>
            <a:endParaRPr lang="de-DE" sz="4400" dirty="0">
              <a:solidFill>
                <a:schemeClr val="bg1"/>
              </a:solidFill>
            </a:endParaRPr>
          </a:p>
        </p:txBody>
      </p:sp>
    </p:spTree>
  </p:cSld>
  <p:clrMapOvr>
    <a:masterClrMapping/>
  </p:clrMapOvr>
  <p:transition spd="slow" advTm="10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menschenfuermenschen.de/fileadmin/templates/media/strecken/k_map.jpg"/>
          <p:cNvPicPr>
            <a:picLocks noChangeAspect="1" noChangeArrowheads="1"/>
          </p:cNvPicPr>
          <p:nvPr/>
        </p:nvPicPr>
        <p:blipFill>
          <a:blip r:embed="rId2" cstate="print"/>
          <a:srcRect/>
          <a:stretch>
            <a:fillRect/>
          </a:stretch>
        </p:blipFill>
        <p:spPr bwMode="auto">
          <a:xfrm>
            <a:off x="1" y="-136526"/>
            <a:ext cx="9124558" cy="6994526"/>
          </a:xfrm>
          <a:prstGeom prst="rect">
            <a:avLst/>
          </a:prstGeom>
          <a:noFill/>
        </p:spPr>
      </p:pic>
      <p:sp>
        <p:nvSpPr>
          <p:cNvPr id="2" name="Titel 1"/>
          <p:cNvSpPr>
            <a:spLocks noGrp="1"/>
          </p:cNvSpPr>
          <p:nvPr>
            <p:ph type="title"/>
          </p:nvPr>
        </p:nvSpPr>
        <p:spPr>
          <a:xfrm>
            <a:off x="539552" y="476672"/>
            <a:ext cx="8229600" cy="1143000"/>
          </a:xfrm>
        </p:spPr>
        <p:txBody>
          <a:bodyPr>
            <a:noAutofit/>
          </a:bodyPr>
          <a:lstStyle/>
          <a:p>
            <a:r>
              <a:rPr lang="de-DE" sz="6600" dirty="0" smtClean="0"/>
              <a:t>Ländervergleich Deutschland-Äthiopien</a:t>
            </a:r>
            <a:endParaRPr lang="de-DE" sz="6600" dirty="0"/>
          </a:p>
        </p:txBody>
      </p:sp>
      <p:sp>
        <p:nvSpPr>
          <p:cNvPr id="5" name="Textfeld 4"/>
          <p:cNvSpPr txBox="1"/>
          <p:nvPr/>
        </p:nvSpPr>
        <p:spPr>
          <a:xfrm>
            <a:off x="2699792" y="2700209"/>
            <a:ext cx="3312368" cy="584775"/>
          </a:xfrm>
          <a:prstGeom prst="rect">
            <a:avLst/>
          </a:prstGeom>
          <a:noFill/>
        </p:spPr>
        <p:txBody>
          <a:bodyPr wrap="square" rtlCol="0">
            <a:spAutoFit/>
          </a:bodyPr>
          <a:lstStyle/>
          <a:p>
            <a:pPr algn="ctr"/>
            <a:r>
              <a:rPr lang="de-DE" sz="3200" b="1" dirty="0" smtClean="0"/>
              <a:t>Allgemeines</a:t>
            </a:r>
            <a:endParaRPr lang="de-DE" sz="3200" b="1" dirty="0"/>
          </a:p>
        </p:txBody>
      </p:sp>
      <p:graphicFrame>
        <p:nvGraphicFramePr>
          <p:cNvPr id="6" name="Tabelle 5"/>
          <p:cNvGraphicFramePr>
            <a:graphicFrameLocks noGrp="1"/>
          </p:cNvGraphicFramePr>
          <p:nvPr/>
        </p:nvGraphicFramePr>
        <p:xfrm>
          <a:off x="395536" y="3284984"/>
          <a:ext cx="8208912" cy="1872208"/>
        </p:xfrm>
        <a:graphic>
          <a:graphicData uri="http://schemas.openxmlformats.org/drawingml/2006/table">
            <a:tbl>
              <a:tblPr firstRow="1" bandRow="1">
                <a:tableStyleId>{5C22544A-7EE6-4342-B048-85BDC9FD1C3A}</a:tableStyleId>
              </a:tblPr>
              <a:tblGrid>
                <a:gridCol w="2736304"/>
                <a:gridCol w="2736304"/>
                <a:gridCol w="2736304"/>
              </a:tblGrid>
              <a:tr h="370840">
                <a:tc>
                  <a:txBody>
                    <a:bodyPr/>
                    <a:lstStyle/>
                    <a:p>
                      <a:endParaRPr lang="de-DE" dirty="0"/>
                    </a:p>
                  </a:txBody>
                  <a:tcPr/>
                </a:tc>
                <a:tc>
                  <a:txBody>
                    <a:bodyPr/>
                    <a:lstStyle/>
                    <a:p>
                      <a:pPr algn="ctr"/>
                      <a:r>
                        <a:rPr lang="de-DE" dirty="0" smtClean="0"/>
                        <a:t>Äthiopien</a:t>
                      </a:r>
                      <a:endParaRPr lang="de-DE" dirty="0"/>
                    </a:p>
                  </a:txBody>
                  <a:tcPr/>
                </a:tc>
                <a:tc>
                  <a:txBody>
                    <a:bodyPr/>
                    <a:lstStyle/>
                    <a:p>
                      <a:pPr algn="ctr"/>
                      <a:r>
                        <a:rPr lang="de-DE" dirty="0" smtClean="0"/>
                        <a:t>Deutschland</a:t>
                      </a:r>
                      <a:endParaRPr lang="de-DE" dirty="0"/>
                    </a:p>
                  </a:txBody>
                  <a:tcPr/>
                </a:tc>
              </a:tr>
              <a:tr h="370840">
                <a:tc>
                  <a:txBody>
                    <a:bodyPr/>
                    <a:lstStyle/>
                    <a:p>
                      <a:r>
                        <a:rPr lang="de-DE" dirty="0" smtClean="0"/>
                        <a:t>Gesamtfläche</a:t>
                      </a:r>
                      <a:r>
                        <a:rPr lang="de-DE" baseline="0" dirty="0" smtClean="0"/>
                        <a:t> (km²)</a:t>
                      </a:r>
                      <a:endParaRPr lang="de-DE" dirty="0"/>
                    </a:p>
                  </a:txBody>
                  <a:tcPr/>
                </a:tc>
                <a:tc>
                  <a:txBody>
                    <a:bodyPr/>
                    <a:lstStyle/>
                    <a:p>
                      <a:pPr algn="ctr"/>
                      <a:r>
                        <a:rPr lang="de-DE" dirty="0" smtClean="0"/>
                        <a:t>1.127.127</a:t>
                      </a:r>
                      <a:endParaRPr lang="de-DE" dirty="0"/>
                    </a:p>
                  </a:txBody>
                  <a:tcPr/>
                </a:tc>
                <a:tc>
                  <a:txBody>
                    <a:bodyPr/>
                    <a:lstStyle/>
                    <a:p>
                      <a:pPr algn="ctr"/>
                      <a:r>
                        <a:rPr lang="de-DE" dirty="0" smtClean="0"/>
                        <a:t>357.021</a:t>
                      </a:r>
                      <a:endParaRPr lang="de-DE" dirty="0"/>
                    </a:p>
                  </a:txBody>
                  <a:tcPr/>
                </a:tc>
              </a:tr>
              <a:tr h="370840">
                <a:tc>
                  <a:txBody>
                    <a:bodyPr/>
                    <a:lstStyle/>
                    <a:p>
                      <a:r>
                        <a:rPr lang="de-DE" dirty="0" smtClean="0"/>
                        <a:t>Bevölkerung</a:t>
                      </a:r>
                      <a:endParaRPr lang="de-DE" dirty="0"/>
                    </a:p>
                  </a:txBody>
                  <a:tcPr/>
                </a:tc>
                <a:tc>
                  <a:txBody>
                    <a:bodyPr/>
                    <a:lstStyle/>
                    <a:p>
                      <a:pPr algn="ctr"/>
                      <a:r>
                        <a:rPr lang="de-DE" dirty="0" smtClean="0"/>
                        <a:t>74.778.000</a:t>
                      </a:r>
                      <a:endParaRPr lang="de-DE" dirty="0"/>
                    </a:p>
                  </a:txBody>
                  <a:tcPr/>
                </a:tc>
                <a:tc>
                  <a:txBody>
                    <a:bodyPr/>
                    <a:lstStyle/>
                    <a:p>
                      <a:pPr algn="ctr"/>
                      <a:r>
                        <a:rPr lang="de-DE" dirty="0" smtClean="0"/>
                        <a:t>82.422.300</a:t>
                      </a:r>
                      <a:endParaRPr lang="de-DE" dirty="0"/>
                    </a:p>
                  </a:txBody>
                  <a:tcPr/>
                </a:tc>
              </a:tr>
              <a:tr h="370840">
                <a:tc>
                  <a:txBody>
                    <a:bodyPr/>
                    <a:lstStyle/>
                    <a:p>
                      <a:r>
                        <a:rPr lang="de-DE" dirty="0" smtClean="0"/>
                        <a:t>Bevölkerung je km²</a:t>
                      </a:r>
                      <a:endParaRPr lang="de-DE" dirty="0"/>
                    </a:p>
                  </a:txBody>
                  <a:tcPr/>
                </a:tc>
                <a:tc>
                  <a:txBody>
                    <a:bodyPr/>
                    <a:lstStyle/>
                    <a:p>
                      <a:pPr algn="ctr"/>
                      <a:r>
                        <a:rPr lang="de-DE" dirty="0" smtClean="0"/>
                        <a:t>66</a:t>
                      </a:r>
                      <a:endParaRPr lang="de-DE" dirty="0"/>
                    </a:p>
                  </a:txBody>
                  <a:tcPr/>
                </a:tc>
                <a:tc>
                  <a:txBody>
                    <a:bodyPr/>
                    <a:lstStyle/>
                    <a:p>
                      <a:pPr algn="ctr"/>
                      <a:r>
                        <a:rPr lang="de-DE" dirty="0" smtClean="0"/>
                        <a:t>230</a:t>
                      </a:r>
                      <a:endParaRPr lang="de-DE" dirty="0"/>
                    </a:p>
                  </a:txBody>
                  <a:tcPr/>
                </a:tc>
              </a:tr>
              <a:tr h="388848">
                <a:tc>
                  <a:txBody>
                    <a:bodyPr/>
                    <a:lstStyle/>
                    <a:p>
                      <a:r>
                        <a:rPr lang="de-DE" dirty="0" smtClean="0"/>
                        <a:t>Durchschnittsalter</a:t>
                      </a:r>
                      <a:endParaRPr lang="de-DE" dirty="0"/>
                    </a:p>
                  </a:txBody>
                  <a:tcPr/>
                </a:tc>
                <a:tc>
                  <a:txBody>
                    <a:bodyPr/>
                    <a:lstStyle/>
                    <a:p>
                      <a:pPr algn="ctr"/>
                      <a:r>
                        <a:rPr lang="de-DE" dirty="0" smtClean="0"/>
                        <a:t>17,8</a:t>
                      </a:r>
                      <a:endParaRPr lang="de-DE" dirty="0"/>
                    </a:p>
                  </a:txBody>
                  <a:tcPr/>
                </a:tc>
                <a:tc>
                  <a:txBody>
                    <a:bodyPr/>
                    <a:lstStyle/>
                    <a:p>
                      <a:pPr algn="ctr"/>
                      <a:r>
                        <a:rPr lang="de-DE" dirty="0" smtClean="0"/>
                        <a:t>42,6</a:t>
                      </a:r>
                      <a:endParaRPr lang="de-DE" dirty="0"/>
                    </a:p>
                  </a:txBody>
                  <a:tcPr/>
                </a:tc>
              </a:tr>
            </a:tbl>
          </a:graphicData>
        </a:graphic>
      </p:graphicFrame>
    </p:spTree>
  </p:cSld>
  <p:clrMapOvr>
    <a:masterClrMapping/>
  </p:clrMapOvr>
  <p:transition spd="slow" advTm="1000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menschenfuermenschen.de/fileadmin/templates/media/strecken/k_map.jpg"/>
          <p:cNvPicPr>
            <a:picLocks noChangeAspect="1" noChangeArrowheads="1"/>
          </p:cNvPicPr>
          <p:nvPr/>
        </p:nvPicPr>
        <p:blipFill>
          <a:blip r:embed="rId2" cstate="print"/>
          <a:srcRect/>
          <a:stretch>
            <a:fillRect/>
          </a:stretch>
        </p:blipFill>
        <p:spPr bwMode="auto">
          <a:xfrm>
            <a:off x="1" y="-136526"/>
            <a:ext cx="9124558" cy="6994526"/>
          </a:xfrm>
          <a:prstGeom prst="rect">
            <a:avLst/>
          </a:prstGeom>
          <a:noFill/>
        </p:spPr>
      </p:pic>
      <p:sp>
        <p:nvSpPr>
          <p:cNvPr id="4" name="Textfeld 3"/>
          <p:cNvSpPr txBox="1"/>
          <p:nvPr/>
        </p:nvSpPr>
        <p:spPr>
          <a:xfrm>
            <a:off x="1907704" y="116632"/>
            <a:ext cx="5184576" cy="523220"/>
          </a:xfrm>
          <a:prstGeom prst="rect">
            <a:avLst/>
          </a:prstGeom>
          <a:noFill/>
        </p:spPr>
        <p:txBody>
          <a:bodyPr wrap="square" rtlCol="0">
            <a:spAutoFit/>
          </a:bodyPr>
          <a:lstStyle/>
          <a:p>
            <a:pPr algn="ctr"/>
            <a:r>
              <a:rPr lang="de-DE" sz="2800" b="1" dirty="0" smtClean="0"/>
              <a:t>Infrastruktur und Wirtschaft</a:t>
            </a:r>
            <a:endParaRPr lang="de-DE" sz="2800" b="1" dirty="0"/>
          </a:p>
        </p:txBody>
      </p:sp>
      <p:graphicFrame>
        <p:nvGraphicFramePr>
          <p:cNvPr id="6" name="Tabelle 5"/>
          <p:cNvGraphicFramePr>
            <a:graphicFrameLocks noGrp="1"/>
          </p:cNvGraphicFramePr>
          <p:nvPr/>
        </p:nvGraphicFramePr>
        <p:xfrm>
          <a:off x="755577" y="1268760"/>
          <a:ext cx="7632846" cy="4820580"/>
        </p:xfrm>
        <a:graphic>
          <a:graphicData uri="http://schemas.openxmlformats.org/drawingml/2006/table">
            <a:tbl>
              <a:tblPr firstRow="1" bandRow="1">
                <a:tableStyleId>{5C22544A-7EE6-4342-B048-85BDC9FD1C3A}</a:tableStyleId>
              </a:tblPr>
              <a:tblGrid>
                <a:gridCol w="2544282"/>
                <a:gridCol w="2544282"/>
                <a:gridCol w="2544282"/>
              </a:tblGrid>
              <a:tr h="540060">
                <a:tc>
                  <a:txBody>
                    <a:bodyPr/>
                    <a:lstStyle/>
                    <a:p>
                      <a:endParaRPr lang="de-DE" dirty="0"/>
                    </a:p>
                  </a:txBody>
                  <a:tcPr/>
                </a:tc>
                <a:tc>
                  <a:txBody>
                    <a:bodyPr/>
                    <a:lstStyle/>
                    <a:p>
                      <a:pPr algn="ctr"/>
                      <a:r>
                        <a:rPr lang="de-DE" dirty="0" smtClean="0"/>
                        <a:t>Äthiopien</a:t>
                      </a:r>
                      <a:endParaRPr lang="de-DE" dirty="0"/>
                    </a:p>
                  </a:txBody>
                  <a:tcPr/>
                </a:tc>
                <a:tc>
                  <a:txBody>
                    <a:bodyPr/>
                    <a:lstStyle/>
                    <a:p>
                      <a:pPr algn="ctr"/>
                      <a:r>
                        <a:rPr lang="de-DE" dirty="0" smtClean="0"/>
                        <a:t>Deutschland</a:t>
                      </a:r>
                      <a:endParaRPr lang="de-DE" dirty="0"/>
                    </a:p>
                  </a:txBody>
                  <a:tcPr/>
                </a:tc>
              </a:tr>
              <a:tr h="540060">
                <a:tc>
                  <a:txBody>
                    <a:bodyPr/>
                    <a:lstStyle/>
                    <a:p>
                      <a:r>
                        <a:rPr lang="de-DE" dirty="0" smtClean="0"/>
                        <a:t>Bruttosozialprodukt (Mio. $)</a:t>
                      </a:r>
                      <a:endParaRPr lang="de-DE" dirty="0"/>
                    </a:p>
                  </a:txBody>
                  <a:tcPr/>
                </a:tc>
                <a:tc>
                  <a:txBody>
                    <a:bodyPr/>
                    <a:lstStyle/>
                    <a:p>
                      <a:pPr algn="ctr"/>
                      <a:r>
                        <a:rPr lang="de-DE" dirty="0" smtClean="0"/>
                        <a:t>12.686</a:t>
                      </a:r>
                      <a:endParaRPr lang="de-DE" dirty="0"/>
                    </a:p>
                  </a:txBody>
                  <a:tcPr/>
                </a:tc>
                <a:tc>
                  <a:txBody>
                    <a:bodyPr/>
                    <a:lstStyle/>
                    <a:p>
                      <a:pPr algn="ctr"/>
                      <a:r>
                        <a:rPr lang="de-DE" dirty="0" smtClean="0"/>
                        <a:t>2.986.422</a:t>
                      </a:r>
                      <a:endParaRPr lang="de-DE" dirty="0"/>
                    </a:p>
                  </a:txBody>
                  <a:tcPr/>
                </a:tc>
              </a:tr>
              <a:tr h="540060">
                <a:tc>
                  <a:txBody>
                    <a:bodyPr/>
                    <a:lstStyle/>
                    <a:p>
                      <a:r>
                        <a:rPr lang="de-DE" dirty="0" smtClean="0"/>
                        <a:t>Wirtschaftswachstum</a:t>
                      </a:r>
                      <a:endParaRPr lang="de-DE" dirty="0"/>
                    </a:p>
                  </a:txBody>
                  <a:tcPr/>
                </a:tc>
                <a:tc>
                  <a:txBody>
                    <a:bodyPr/>
                    <a:lstStyle/>
                    <a:p>
                      <a:pPr algn="ctr"/>
                      <a:r>
                        <a:rPr lang="de-DE" dirty="0" smtClean="0"/>
                        <a:t>9,2</a:t>
                      </a:r>
                      <a:endParaRPr lang="de-DE" dirty="0"/>
                    </a:p>
                  </a:txBody>
                  <a:tcPr/>
                </a:tc>
                <a:tc>
                  <a:txBody>
                    <a:bodyPr/>
                    <a:lstStyle/>
                    <a:p>
                      <a:pPr algn="ctr"/>
                      <a:r>
                        <a:rPr lang="de-DE" dirty="0" smtClean="0"/>
                        <a:t>1,3</a:t>
                      </a:r>
                      <a:endParaRPr lang="de-DE" dirty="0"/>
                    </a:p>
                  </a:txBody>
                  <a:tcPr/>
                </a:tc>
              </a:tr>
              <a:tr h="540060">
                <a:tc>
                  <a:txBody>
                    <a:bodyPr/>
                    <a:lstStyle/>
                    <a:p>
                      <a:r>
                        <a:rPr lang="de-DE" dirty="0" smtClean="0"/>
                        <a:t>Inflationsrate (%)</a:t>
                      </a:r>
                      <a:endParaRPr lang="de-DE" dirty="0"/>
                    </a:p>
                  </a:txBody>
                  <a:tcPr/>
                </a:tc>
                <a:tc>
                  <a:txBody>
                    <a:bodyPr/>
                    <a:lstStyle/>
                    <a:p>
                      <a:pPr algn="ctr"/>
                      <a:r>
                        <a:rPr lang="de-DE" dirty="0" smtClean="0"/>
                        <a:t>10,2</a:t>
                      </a:r>
                      <a:endParaRPr lang="de-DE" dirty="0"/>
                    </a:p>
                  </a:txBody>
                  <a:tcPr/>
                </a:tc>
                <a:tc>
                  <a:txBody>
                    <a:bodyPr/>
                    <a:lstStyle/>
                    <a:p>
                      <a:pPr algn="ctr"/>
                      <a:r>
                        <a:rPr lang="de-DE" dirty="0" smtClean="0"/>
                        <a:t>1,9</a:t>
                      </a:r>
                      <a:endParaRPr lang="de-DE" dirty="0"/>
                    </a:p>
                  </a:txBody>
                  <a:tcPr/>
                </a:tc>
              </a:tr>
              <a:tr h="540060">
                <a:tc>
                  <a:txBody>
                    <a:bodyPr/>
                    <a:lstStyle/>
                    <a:p>
                      <a:r>
                        <a:rPr lang="de-DE" dirty="0" smtClean="0"/>
                        <a:t>Elektrizitätsverbrauch (</a:t>
                      </a:r>
                      <a:r>
                        <a:rPr lang="de-DE" dirty="0" err="1" smtClean="0"/>
                        <a:t>Mio.KWh</a:t>
                      </a:r>
                      <a:r>
                        <a:rPr lang="de-DE" dirty="0" smtClean="0"/>
                        <a:t>)</a:t>
                      </a:r>
                      <a:endParaRPr lang="de-DE" dirty="0"/>
                    </a:p>
                  </a:txBody>
                  <a:tcPr/>
                </a:tc>
                <a:tc>
                  <a:txBody>
                    <a:bodyPr/>
                    <a:lstStyle/>
                    <a:p>
                      <a:pPr algn="ctr"/>
                      <a:r>
                        <a:rPr lang="de-DE" dirty="0" smtClean="0"/>
                        <a:t>2.142</a:t>
                      </a:r>
                      <a:endParaRPr lang="de-DE" dirty="0"/>
                    </a:p>
                  </a:txBody>
                  <a:tcPr/>
                </a:tc>
                <a:tc>
                  <a:txBody>
                    <a:bodyPr/>
                    <a:lstStyle/>
                    <a:p>
                      <a:pPr algn="ctr"/>
                      <a:r>
                        <a:rPr lang="de-DE" dirty="0" smtClean="0"/>
                        <a:t>511.070</a:t>
                      </a:r>
                      <a:endParaRPr lang="de-DE" dirty="0"/>
                    </a:p>
                  </a:txBody>
                  <a:tcPr/>
                </a:tc>
              </a:tr>
              <a:tr h="540060">
                <a:tc>
                  <a:txBody>
                    <a:bodyPr/>
                    <a:lstStyle/>
                    <a:p>
                      <a:r>
                        <a:rPr lang="de-DE" dirty="0" smtClean="0"/>
                        <a:t>Elektrizitätsverbrauch</a:t>
                      </a:r>
                      <a:r>
                        <a:rPr lang="de-DE" baseline="0" dirty="0" smtClean="0"/>
                        <a:t> (</a:t>
                      </a:r>
                      <a:r>
                        <a:rPr lang="de-DE" baseline="0" dirty="0" err="1" smtClean="0"/>
                        <a:t>KWh</a:t>
                      </a:r>
                      <a:r>
                        <a:rPr lang="de-DE" baseline="0" dirty="0" smtClean="0"/>
                        <a:t>) je Einwohner</a:t>
                      </a:r>
                      <a:endParaRPr lang="de-DE" dirty="0"/>
                    </a:p>
                  </a:txBody>
                  <a:tcPr/>
                </a:tc>
                <a:tc>
                  <a:txBody>
                    <a:bodyPr/>
                    <a:lstStyle/>
                    <a:p>
                      <a:pPr algn="ctr"/>
                      <a:r>
                        <a:rPr lang="de-DE" dirty="0" smtClean="0"/>
                        <a:t>28</a:t>
                      </a:r>
                      <a:endParaRPr lang="de-DE" dirty="0"/>
                    </a:p>
                  </a:txBody>
                  <a:tcPr/>
                </a:tc>
                <a:tc>
                  <a:txBody>
                    <a:bodyPr/>
                    <a:lstStyle/>
                    <a:p>
                      <a:pPr algn="ctr"/>
                      <a:r>
                        <a:rPr lang="de-DE" dirty="0" smtClean="0"/>
                        <a:t>6.200</a:t>
                      </a:r>
                      <a:endParaRPr lang="de-DE" dirty="0"/>
                    </a:p>
                  </a:txBody>
                  <a:tcPr/>
                </a:tc>
              </a:tr>
              <a:tr h="540060">
                <a:tc>
                  <a:txBody>
                    <a:bodyPr/>
                    <a:lstStyle/>
                    <a:p>
                      <a:r>
                        <a:rPr lang="de-DE" dirty="0" smtClean="0"/>
                        <a:t>Erdölverbrauch (Barrel pro Tag)</a:t>
                      </a:r>
                      <a:endParaRPr lang="de-DE" dirty="0"/>
                    </a:p>
                  </a:txBody>
                  <a:tcPr/>
                </a:tc>
                <a:tc>
                  <a:txBody>
                    <a:bodyPr/>
                    <a:lstStyle/>
                    <a:p>
                      <a:pPr algn="ctr"/>
                      <a:r>
                        <a:rPr lang="de-DE" dirty="0" smtClean="0"/>
                        <a:t>36.000</a:t>
                      </a:r>
                      <a:endParaRPr lang="de-DE" dirty="0"/>
                    </a:p>
                  </a:txBody>
                  <a:tcPr/>
                </a:tc>
                <a:tc>
                  <a:txBody>
                    <a:bodyPr/>
                    <a:lstStyle/>
                    <a:p>
                      <a:pPr algn="ctr"/>
                      <a:r>
                        <a:rPr lang="de-DE" dirty="0" smtClean="0"/>
                        <a:t>2.684.000</a:t>
                      </a:r>
                      <a:endParaRPr lang="de-DE" dirty="0"/>
                    </a:p>
                  </a:txBody>
                  <a:tcPr/>
                </a:tc>
              </a:tr>
              <a:tr h="540060">
                <a:tc>
                  <a:txBody>
                    <a:bodyPr/>
                    <a:lstStyle/>
                    <a:p>
                      <a:r>
                        <a:rPr lang="de-DE" dirty="0" smtClean="0"/>
                        <a:t>Erdölverbrauch (Barrel pro</a:t>
                      </a:r>
                      <a:r>
                        <a:rPr lang="de-DE" baseline="0" dirty="0" smtClean="0"/>
                        <a:t> Jahr je Einwohner)</a:t>
                      </a:r>
                      <a:endParaRPr lang="de-DE" dirty="0"/>
                    </a:p>
                  </a:txBody>
                  <a:tcPr/>
                </a:tc>
                <a:tc>
                  <a:txBody>
                    <a:bodyPr/>
                    <a:lstStyle/>
                    <a:p>
                      <a:pPr algn="ctr"/>
                      <a:r>
                        <a:rPr lang="de-DE" dirty="0" smtClean="0"/>
                        <a:t>0,18</a:t>
                      </a:r>
                      <a:endParaRPr lang="de-DE" dirty="0"/>
                    </a:p>
                  </a:txBody>
                  <a:tcPr/>
                </a:tc>
                <a:tc>
                  <a:txBody>
                    <a:bodyPr/>
                    <a:lstStyle/>
                    <a:p>
                      <a:pPr algn="ctr"/>
                      <a:r>
                        <a:rPr lang="de-DE" dirty="0" smtClean="0"/>
                        <a:t>11,89</a:t>
                      </a:r>
                      <a:endParaRPr lang="de-DE" dirty="0"/>
                    </a:p>
                  </a:txBody>
                  <a:tcPr/>
                </a:tc>
              </a:tr>
            </a:tbl>
          </a:graphicData>
        </a:graphic>
      </p:graphicFrame>
    </p:spTree>
  </p:cSld>
  <p:clrMapOvr>
    <a:masterClrMapping/>
  </p:clrMapOvr>
  <p:transition spd="slow" advTm="10000">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menschenfuermenschen.de/fileadmin/templates/media/strecken/k_map.jpg"/>
          <p:cNvPicPr>
            <a:picLocks noChangeAspect="1" noChangeArrowheads="1"/>
          </p:cNvPicPr>
          <p:nvPr/>
        </p:nvPicPr>
        <p:blipFill>
          <a:blip r:embed="rId2" cstate="print"/>
          <a:srcRect/>
          <a:stretch>
            <a:fillRect/>
          </a:stretch>
        </p:blipFill>
        <p:spPr bwMode="auto">
          <a:xfrm>
            <a:off x="1" y="-136526"/>
            <a:ext cx="9124558" cy="6994526"/>
          </a:xfrm>
          <a:prstGeom prst="rect">
            <a:avLst/>
          </a:prstGeom>
          <a:noFill/>
        </p:spPr>
      </p:pic>
      <p:sp>
        <p:nvSpPr>
          <p:cNvPr id="4" name="Textfeld 3"/>
          <p:cNvSpPr txBox="1"/>
          <p:nvPr/>
        </p:nvSpPr>
        <p:spPr>
          <a:xfrm>
            <a:off x="2195736" y="116632"/>
            <a:ext cx="4464496" cy="523220"/>
          </a:xfrm>
          <a:prstGeom prst="rect">
            <a:avLst/>
          </a:prstGeom>
          <a:noFill/>
        </p:spPr>
        <p:txBody>
          <a:bodyPr wrap="square" rtlCol="0">
            <a:spAutoFit/>
          </a:bodyPr>
          <a:lstStyle/>
          <a:p>
            <a:pPr algn="ctr"/>
            <a:r>
              <a:rPr lang="de-DE" sz="2800" b="1" dirty="0" smtClean="0"/>
              <a:t>Infrastruktur</a:t>
            </a:r>
            <a:endParaRPr lang="de-DE" sz="2800" b="1" dirty="0"/>
          </a:p>
        </p:txBody>
      </p:sp>
      <p:graphicFrame>
        <p:nvGraphicFramePr>
          <p:cNvPr id="5" name="Tabelle 4"/>
          <p:cNvGraphicFramePr>
            <a:graphicFrameLocks noGrp="1"/>
          </p:cNvGraphicFramePr>
          <p:nvPr/>
        </p:nvGraphicFramePr>
        <p:xfrm>
          <a:off x="755576" y="1196752"/>
          <a:ext cx="7560840" cy="5103567"/>
        </p:xfrm>
        <a:graphic>
          <a:graphicData uri="http://schemas.openxmlformats.org/drawingml/2006/table">
            <a:tbl>
              <a:tblPr firstRow="1" bandRow="1">
                <a:tableStyleId>{5C22544A-7EE6-4342-B048-85BDC9FD1C3A}</a:tableStyleId>
              </a:tblPr>
              <a:tblGrid>
                <a:gridCol w="2592288"/>
                <a:gridCol w="2448272"/>
                <a:gridCol w="2520280"/>
              </a:tblGrid>
              <a:tr h="567063">
                <a:tc>
                  <a:txBody>
                    <a:bodyPr/>
                    <a:lstStyle/>
                    <a:p>
                      <a:endParaRPr lang="de-DE" dirty="0"/>
                    </a:p>
                  </a:txBody>
                  <a:tcPr/>
                </a:tc>
                <a:tc>
                  <a:txBody>
                    <a:bodyPr/>
                    <a:lstStyle/>
                    <a:p>
                      <a:pPr algn="ctr"/>
                      <a:r>
                        <a:rPr lang="de-DE" dirty="0" smtClean="0"/>
                        <a:t>Äthiopien</a:t>
                      </a:r>
                      <a:endParaRPr lang="de-DE" dirty="0"/>
                    </a:p>
                  </a:txBody>
                  <a:tcPr/>
                </a:tc>
                <a:tc>
                  <a:txBody>
                    <a:bodyPr/>
                    <a:lstStyle/>
                    <a:p>
                      <a:pPr algn="ctr"/>
                      <a:r>
                        <a:rPr lang="de-DE" dirty="0" smtClean="0"/>
                        <a:t>Deutschland</a:t>
                      </a:r>
                      <a:endParaRPr lang="de-DE" dirty="0"/>
                    </a:p>
                  </a:txBody>
                  <a:tcPr/>
                </a:tc>
              </a:tr>
              <a:tr h="567063">
                <a:tc>
                  <a:txBody>
                    <a:bodyPr/>
                    <a:lstStyle/>
                    <a:p>
                      <a:r>
                        <a:rPr lang="de-DE" dirty="0" smtClean="0"/>
                        <a:t>Eisenbahnlinien</a:t>
                      </a:r>
                      <a:r>
                        <a:rPr lang="de-DE" baseline="0" dirty="0" smtClean="0"/>
                        <a:t> (km)</a:t>
                      </a:r>
                      <a:endParaRPr lang="de-DE" dirty="0"/>
                    </a:p>
                  </a:txBody>
                  <a:tcPr/>
                </a:tc>
                <a:tc>
                  <a:txBody>
                    <a:bodyPr/>
                    <a:lstStyle/>
                    <a:p>
                      <a:pPr algn="ctr"/>
                      <a:r>
                        <a:rPr lang="de-DE" dirty="0" smtClean="0"/>
                        <a:t>681</a:t>
                      </a:r>
                      <a:endParaRPr lang="de-DE" dirty="0"/>
                    </a:p>
                  </a:txBody>
                  <a:tcPr/>
                </a:tc>
                <a:tc>
                  <a:txBody>
                    <a:bodyPr/>
                    <a:lstStyle/>
                    <a:p>
                      <a:pPr algn="ctr"/>
                      <a:r>
                        <a:rPr lang="de-DE" dirty="0" smtClean="0"/>
                        <a:t>47.476</a:t>
                      </a:r>
                      <a:endParaRPr lang="de-DE" dirty="0"/>
                    </a:p>
                  </a:txBody>
                  <a:tcPr/>
                </a:tc>
              </a:tr>
              <a:tr h="567063">
                <a:tc>
                  <a:txBody>
                    <a:bodyPr/>
                    <a:lstStyle/>
                    <a:p>
                      <a:r>
                        <a:rPr lang="de-DE" dirty="0" smtClean="0"/>
                        <a:t>befestigte Straßen (km)</a:t>
                      </a:r>
                      <a:endParaRPr lang="de-DE" dirty="0"/>
                    </a:p>
                  </a:txBody>
                  <a:tcPr/>
                </a:tc>
                <a:tc>
                  <a:txBody>
                    <a:bodyPr/>
                    <a:lstStyle/>
                    <a:p>
                      <a:pPr algn="ctr"/>
                      <a:r>
                        <a:rPr lang="de-DE" dirty="0" smtClean="0"/>
                        <a:t>4.963</a:t>
                      </a:r>
                      <a:endParaRPr lang="de-DE" dirty="0"/>
                    </a:p>
                  </a:txBody>
                  <a:tcPr/>
                </a:tc>
                <a:tc>
                  <a:txBody>
                    <a:bodyPr/>
                    <a:lstStyle/>
                    <a:p>
                      <a:pPr algn="ctr"/>
                      <a:r>
                        <a:rPr lang="de-DE" dirty="0" smtClean="0"/>
                        <a:t>690.122</a:t>
                      </a:r>
                      <a:endParaRPr lang="de-DE" dirty="0"/>
                    </a:p>
                  </a:txBody>
                  <a:tcPr/>
                </a:tc>
              </a:tr>
              <a:tr h="567063">
                <a:tc>
                  <a:txBody>
                    <a:bodyPr/>
                    <a:lstStyle/>
                    <a:p>
                      <a:r>
                        <a:rPr lang="de-DE" dirty="0" smtClean="0"/>
                        <a:t>PKW</a:t>
                      </a:r>
                      <a:endParaRPr lang="de-DE" dirty="0"/>
                    </a:p>
                  </a:txBody>
                  <a:tcPr/>
                </a:tc>
                <a:tc>
                  <a:txBody>
                    <a:bodyPr/>
                    <a:lstStyle/>
                    <a:p>
                      <a:pPr algn="ctr"/>
                      <a:r>
                        <a:rPr lang="de-DE" dirty="0" smtClean="0"/>
                        <a:t>69.000</a:t>
                      </a:r>
                      <a:endParaRPr lang="de-DE" dirty="0"/>
                    </a:p>
                  </a:txBody>
                  <a:tcPr/>
                </a:tc>
                <a:tc>
                  <a:txBody>
                    <a:bodyPr/>
                    <a:lstStyle/>
                    <a:p>
                      <a:pPr algn="ctr"/>
                      <a:r>
                        <a:rPr lang="de-DE" dirty="0" smtClean="0"/>
                        <a:t>47.230.000</a:t>
                      </a:r>
                      <a:endParaRPr lang="de-DE" dirty="0"/>
                    </a:p>
                  </a:txBody>
                  <a:tcPr/>
                </a:tc>
              </a:tr>
              <a:tr h="567063">
                <a:tc>
                  <a:txBody>
                    <a:bodyPr/>
                    <a:lstStyle/>
                    <a:p>
                      <a:r>
                        <a:rPr lang="de-DE" dirty="0" smtClean="0"/>
                        <a:t>Computer</a:t>
                      </a:r>
                      <a:endParaRPr lang="de-DE" dirty="0"/>
                    </a:p>
                  </a:txBody>
                  <a:tcPr/>
                </a:tc>
                <a:tc>
                  <a:txBody>
                    <a:bodyPr/>
                    <a:lstStyle/>
                    <a:p>
                      <a:pPr algn="ctr"/>
                      <a:r>
                        <a:rPr lang="de-DE" dirty="0" smtClean="0"/>
                        <a:t>460.000</a:t>
                      </a:r>
                      <a:endParaRPr lang="de-DE" dirty="0"/>
                    </a:p>
                  </a:txBody>
                  <a:tcPr/>
                </a:tc>
                <a:tc>
                  <a:txBody>
                    <a:bodyPr/>
                    <a:lstStyle/>
                    <a:p>
                      <a:pPr algn="ctr"/>
                      <a:r>
                        <a:rPr lang="de-DE" dirty="0" smtClean="0"/>
                        <a:t>49.696.000</a:t>
                      </a:r>
                      <a:endParaRPr lang="de-DE" dirty="0"/>
                    </a:p>
                  </a:txBody>
                  <a:tcPr/>
                </a:tc>
              </a:tr>
              <a:tr h="567063">
                <a:tc>
                  <a:txBody>
                    <a:bodyPr/>
                    <a:lstStyle/>
                    <a:p>
                      <a:r>
                        <a:rPr lang="de-DE" dirty="0" smtClean="0"/>
                        <a:t>Fernsehgeräte</a:t>
                      </a:r>
                      <a:endParaRPr lang="de-DE" dirty="0"/>
                    </a:p>
                  </a:txBody>
                  <a:tcPr/>
                </a:tc>
                <a:tc>
                  <a:txBody>
                    <a:bodyPr/>
                    <a:lstStyle/>
                    <a:p>
                      <a:pPr algn="ctr"/>
                      <a:r>
                        <a:rPr lang="de-DE" dirty="0" smtClean="0"/>
                        <a:t>560.000</a:t>
                      </a:r>
                      <a:endParaRPr lang="de-DE" dirty="0"/>
                    </a:p>
                  </a:txBody>
                  <a:tcPr/>
                </a:tc>
                <a:tc>
                  <a:txBody>
                    <a:bodyPr/>
                    <a:lstStyle/>
                    <a:p>
                      <a:pPr algn="ctr"/>
                      <a:r>
                        <a:rPr lang="de-DE" dirty="0" smtClean="0"/>
                        <a:t>61.218.000</a:t>
                      </a:r>
                      <a:endParaRPr lang="de-DE" dirty="0"/>
                    </a:p>
                  </a:txBody>
                  <a:tcPr/>
                </a:tc>
              </a:tr>
              <a:tr h="567063">
                <a:tc>
                  <a:txBody>
                    <a:bodyPr/>
                    <a:lstStyle/>
                    <a:p>
                      <a:r>
                        <a:rPr lang="de-DE" dirty="0" smtClean="0"/>
                        <a:t>Rundfunkgeräte</a:t>
                      </a:r>
                      <a:endParaRPr lang="de-DE" dirty="0"/>
                    </a:p>
                  </a:txBody>
                  <a:tcPr/>
                </a:tc>
                <a:tc>
                  <a:txBody>
                    <a:bodyPr/>
                    <a:lstStyle/>
                    <a:p>
                      <a:pPr algn="ctr"/>
                      <a:r>
                        <a:rPr lang="de-DE" dirty="0" smtClean="0"/>
                        <a:t>16.700.000</a:t>
                      </a:r>
                      <a:endParaRPr lang="de-DE" dirty="0"/>
                    </a:p>
                  </a:txBody>
                  <a:tcPr/>
                </a:tc>
                <a:tc>
                  <a:txBody>
                    <a:bodyPr/>
                    <a:lstStyle/>
                    <a:p>
                      <a:pPr algn="ctr"/>
                      <a:r>
                        <a:rPr lang="de-DE" dirty="0" smtClean="0"/>
                        <a:t>78.070.000</a:t>
                      </a:r>
                      <a:endParaRPr lang="de-DE" dirty="0"/>
                    </a:p>
                  </a:txBody>
                  <a:tcPr/>
                </a:tc>
              </a:tr>
              <a:tr h="567063">
                <a:tc>
                  <a:txBody>
                    <a:bodyPr/>
                    <a:lstStyle/>
                    <a:p>
                      <a:r>
                        <a:rPr lang="de-DE" dirty="0" smtClean="0"/>
                        <a:t>Mobiltelefone</a:t>
                      </a:r>
                      <a:endParaRPr lang="de-DE" dirty="0"/>
                    </a:p>
                  </a:txBody>
                  <a:tcPr/>
                </a:tc>
                <a:tc>
                  <a:txBody>
                    <a:bodyPr/>
                    <a:lstStyle/>
                    <a:p>
                      <a:pPr algn="ctr"/>
                      <a:r>
                        <a:rPr lang="de-DE" dirty="0" smtClean="0"/>
                        <a:t>276.000</a:t>
                      </a:r>
                      <a:endParaRPr lang="de-DE" dirty="0"/>
                    </a:p>
                  </a:txBody>
                  <a:tcPr/>
                </a:tc>
                <a:tc>
                  <a:txBody>
                    <a:bodyPr/>
                    <a:lstStyle/>
                    <a:p>
                      <a:pPr algn="ctr"/>
                      <a:r>
                        <a:rPr lang="de-DE" dirty="0" smtClean="0"/>
                        <a:t>69.440.000</a:t>
                      </a:r>
                      <a:endParaRPr lang="de-DE" dirty="0"/>
                    </a:p>
                  </a:txBody>
                  <a:tcPr/>
                </a:tc>
              </a:tr>
              <a:tr h="567063">
                <a:tc>
                  <a:txBody>
                    <a:bodyPr/>
                    <a:lstStyle/>
                    <a:p>
                      <a:r>
                        <a:rPr lang="de-DE" dirty="0" smtClean="0"/>
                        <a:t>Verteidigungsausgaben</a:t>
                      </a:r>
                      <a:endParaRPr lang="de-DE" dirty="0"/>
                    </a:p>
                  </a:txBody>
                  <a:tcPr/>
                </a:tc>
                <a:tc>
                  <a:txBody>
                    <a:bodyPr/>
                    <a:lstStyle/>
                    <a:p>
                      <a:pPr algn="ctr"/>
                      <a:r>
                        <a:rPr lang="de-DE" dirty="0" smtClean="0"/>
                        <a:t>267.800.000</a:t>
                      </a:r>
                      <a:endParaRPr lang="de-DE" dirty="0"/>
                    </a:p>
                  </a:txBody>
                  <a:tcPr/>
                </a:tc>
                <a:tc>
                  <a:txBody>
                    <a:bodyPr/>
                    <a:lstStyle/>
                    <a:p>
                      <a:pPr algn="ctr"/>
                      <a:r>
                        <a:rPr lang="de-DE" dirty="0" smtClean="0"/>
                        <a:t>42.283.400.000</a:t>
                      </a:r>
                      <a:endParaRPr lang="de-DE" dirty="0"/>
                    </a:p>
                  </a:txBody>
                  <a:tcPr/>
                </a:tc>
              </a:tr>
            </a:tbl>
          </a:graphicData>
        </a:graphic>
      </p:graphicFrame>
    </p:spTree>
  </p:cSld>
  <p:clrMapOvr>
    <a:masterClrMapping/>
  </p:clrMapOvr>
  <p:transition spd="slow" advTm="1000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afrika-reisen.biz/wp-content/uploads/2010/10/strasse-aethiopien.jpg"/>
          <p:cNvPicPr>
            <a:picLocks noChangeAspect="1" noChangeArrowheads="1"/>
          </p:cNvPicPr>
          <p:nvPr/>
        </p:nvPicPr>
        <p:blipFill>
          <a:blip r:embed="rId2" cstate="print"/>
          <a:srcRect/>
          <a:stretch>
            <a:fillRect/>
          </a:stretch>
        </p:blipFill>
        <p:spPr bwMode="auto">
          <a:xfrm>
            <a:off x="-36512" y="-49138"/>
            <a:ext cx="9180512" cy="6907138"/>
          </a:xfrm>
          <a:prstGeom prst="rect">
            <a:avLst/>
          </a:prstGeom>
          <a:noFill/>
        </p:spPr>
      </p:pic>
      <p:sp>
        <p:nvSpPr>
          <p:cNvPr id="2" name="Titel 1"/>
          <p:cNvSpPr>
            <a:spLocks noGrp="1"/>
          </p:cNvSpPr>
          <p:nvPr>
            <p:ph type="ctrTitle"/>
          </p:nvPr>
        </p:nvSpPr>
        <p:spPr>
          <a:xfrm>
            <a:off x="611560" y="476672"/>
            <a:ext cx="7772400" cy="2592288"/>
          </a:xfrm>
        </p:spPr>
        <p:txBody>
          <a:bodyPr>
            <a:normAutofit/>
          </a:bodyPr>
          <a:lstStyle/>
          <a:p>
            <a:r>
              <a:rPr lang="de-DE" sz="5400" b="1" u="sng" dirty="0" smtClean="0">
                <a:solidFill>
                  <a:schemeClr val="bg1"/>
                </a:solidFill>
                <a:effectLst>
                  <a:outerShdw blurRad="38100" dist="38100" dir="2700000" algn="tl">
                    <a:srgbClr val="000000">
                      <a:alpha val="43137"/>
                    </a:srgbClr>
                  </a:outerShdw>
                </a:effectLst>
              </a:rPr>
              <a:t>Infrastruktur in Äthiopien</a:t>
            </a:r>
            <a:endParaRPr lang="de-DE" sz="5400" b="1" u="sng" dirty="0">
              <a:solidFill>
                <a:schemeClr val="bg1"/>
              </a:solidFill>
              <a:effectLst>
                <a:outerShdw blurRad="38100" dist="38100" dir="2700000" algn="tl">
                  <a:srgbClr val="000000">
                    <a:alpha val="43137"/>
                  </a:srgbClr>
                </a:outerShdw>
              </a:effectLst>
            </a:endParaRPr>
          </a:p>
        </p:txBody>
      </p:sp>
      <p:sp>
        <p:nvSpPr>
          <p:cNvPr id="5" name="Textfeld 4"/>
          <p:cNvSpPr txBox="1"/>
          <p:nvPr/>
        </p:nvSpPr>
        <p:spPr>
          <a:xfrm>
            <a:off x="755576" y="2348880"/>
            <a:ext cx="7920880" cy="2862322"/>
          </a:xfrm>
          <a:prstGeom prst="rect">
            <a:avLst/>
          </a:prstGeom>
          <a:noFill/>
        </p:spPr>
        <p:txBody>
          <a:bodyPr wrap="square" rtlCol="0">
            <a:spAutoFit/>
          </a:bodyPr>
          <a:lstStyle/>
          <a:p>
            <a:pPr>
              <a:buFont typeface="Arial" pitchFamily="34" charset="0"/>
              <a:buChar char="•"/>
            </a:pPr>
            <a:r>
              <a:rPr lang="de-DE" sz="3600" dirty="0" smtClean="0">
                <a:solidFill>
                  <a:schemeClr val="bg1"/>
                </a:solidFill>
                <a:effectLst>
                  <a:outerShdw blurRad="38100" dist="38100" dir="2700000" algn="tl">
                    <a:srgbClr val="000000">
                      <a:alpha val="43137"/>
                    </a:srgbClr>
                  </a:outerShdw>
                </a:effectLst>
              </a:rPr>
              <a:t>Definition</a:t>
            </a:r>
          </a:p>
          <a:p>
            <a:pPr>
              <a:buFont typeface="Arial" pitchFamily="34" charset="0"/>
              <a:buChar char="•"/>
            </a:pPr>
            <a:r>
              <a:rPr lang="de-DE" sz="3600" dirty="0" smtClean="0">
                <a:solidFill>
                  <a:schemeClr val="bg1"/>
                </a:solidFill>
                <a:effectLst>
                  <a:outerShdw blurRad="38100" dist="38100" dir="2700000" algn="tl">
                    <a:srgbClr val="000000">
                      <a:alpha val="43137"/>
                    </a:srgbClr>
                  </a:outerShdw>
                </a:effectLst>
              </a:rPr>
              <a:t>Technische Infrastruktur</a:t>
            </a:r>
          </a:p>
          <a:p>
            <a:pPr>
              <a:buFont typeface="Arial" pitchFamily="34" charset="0"/>
              <a:buChar char="•"/>
            </a:pPr>
            <a:r>
              <a:rPr lang="de-DE" sz="3600" dirty="0" smtClean="0">
                <a:solidFill>
                  <a:schemeClr val="bg1"/>
                </a:solidFill>
                <a:effectLst>
                  <a:outerShdw blurRad="38100" dist="38100" dir="2700000" algn="tl">
                    <a:srgbClr val="000000">
                      <a:alpha val="43137"/>
                    </a:srgbClr>
                  </a:outerShdw>
                </a:effectLst>
              </a:rPr>
              <a:t>Verkehr</a:t>
            </a:r>
          </a:p>
          <a:p>
            <a:pPr>
              <a:buFont typeface="Arial" pitchFamily="34" charset="0"/>
              <a:buChar char="•"/>
            </a:pPr>
            <a:r>
              <a:rPr lang="de-DE" sz="3600" dirty="0" smtClean="0">
                <a:solidFill>
                  <a:schemeClr val="bg1"/>
                </a:solidFill>
                <a:effectLst>
                  <a:outerShdw blurRad="38100" dist="38100" dir="2700000" algn="tl">
                    <a:srgbClr val="000000">
                      <a:alpha val="43137"/>
                    </a:srgbClr>
                  </a:outerShdw>
                </a:effectLst>
              </a:rPr>
              <a:t>Bahnnetz</a:t>
            </a:r>
          </a:p>
          <a:p>
            <a:pPr>
              <a:buFont typeface="Arial" pitchFamily="34" charset="0"/>
              <a:buChar char="•"/>
            </a:pPr>
            <a:r>
              <a:rPr lang="de-DE" sz="3600" dirty="0" smtClean="0">
                <a:solidFill>
                  <a:schemeClr val="bg1"/>
                </a:solidFill>
                <a:effectLst>
                  <a:outerShdw blurRad="38100" dist="38100" dir="2700000" algn="tl">
                    <a:srgbClr val="000000">
                      <a:alpha val="43137"/>
                    </a:srgbClr>
                  </a:outerShdw>
                </a:effectLst>
              </a:rPr>
              <a:t>Energie</a:t>
            </a:r>
            <a:endParaRPr lang="de-DE" sz="3600"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1000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frika-reisen.biz/wp-content/uploads/2010/10/strasse-aethiopien.jpg"/>
          <p:cNvPicPr>
            <a:picLocks noChangeAspect="1" noChangeArrowheads="1"/>
          </p:cNvPicPr>
          <p:nvPr/>
        </p:nvPicPr>
        <p:blipFill>
          <a:blip r:embed="rId2" cstate="print"/>
          <a:srcRect/>
          <a:stretch>
            <a:fillRect/>
          </a:stretch>
        </p:blipFill>
        <p:spPr bwMode="auto">
          <a:xfrm>
            <a:off x="-36512" y="-49138"/>
            <a:ext cx="9180512" cy="6907138"/>
          </a:xfrm>
          <a:prstGeom prst="rect">
            <a:avLst/>
          </a:prstGeom>
          <a:noFill/>
        </p:spPr>
      </p:pic>
      <p:sp>
        <p:nvSpPr>
          <p:cNvPr id="2" name="Titel 1"/>
          <p:cNvSpPr>
            <a:spLocks noGrp="1"/>
          </p:cNvSpPr>
          <p:nvPr>
            <p:ph type="ctrTitle"/>
          </p:nvPr>
        </p:nvSpPr>
        <p:spPr>
          <a:xfrm>
            <a:off x="755576" y="-99392"/>
            <a:ext cx="7772400" cy="1470025"/>
          </a:xfrm>
        </p:spPr>
        <p:txBody>
          <a:bodyPr/>
          <a:lstStyle/>
          <a:p>
            <a:r>
              <a:rPr lang="de-DE" b="1" u="sng" dirty="0" smtClean="0">
                <a:solidFill>
                  <a:schemeClr val="bg1"/>
                </a:solidFill>
                <a:effectLst>
                  <a:outerShdw blurRad="38100" dist="38100" dir="2700000" algn="tl">
                    <a:srgbClr val="000000">
                      <a:alpha val="43137"/>
                    </a:srgbClr>
                  </a:outerShdw>
                </a:effectLst>
              </a:rPr>
              <a:t>Definition</a:t>
            </a:r>
            <a:endParaRPr lang="de-DE" b="1" u="sng" dirty="0">
              <a:solidFill>
                <a:schemeClr val="bg1"/>
              </a:solidFill>
              <a:effectLst>
                <a:outerShdw blurRad="38100" dist="38100" dir="2700000" algn="tl">
                  <a:srgbClr val="000000">
                    <a:alpha val="43137"/>
                  </a:srgbClr>
                </a:outerShdw>
              </a:effectLst>
            </a:endParaRPr>
          </a:p>
        </p:txBody>
      </p:sp>
      <p:sp>
        <p:nvSpPr>
          <p:cNvPr id="4" name="Textfeld 3"/>
          <p:cNvSpPr txBox="1"/>
          <p:nvPr/>
        </p:nvSpPr>
        <p:spPr>
          <a:xfrm>
            <a:off x="395536" y="2420888"/>
            <a:ext cx="8424936" cy="2554545"/>
          </a:xfrm>
          <a:prstGeom prst="rect">
            <a:avLst/>
          </a:prstGeom>
          <a:noFill/>
        </p:spPr>
        <p:txBody>
          <a:bodyPr wrap="square" rtlCol="0">
            <a:spAutoFit/>
          </a:bodyPr>
          <a:lstStyle/>
          <a:p>
            <a:r>
              <a:rPr lang="de-DE" sz="3200" b="1" dirty="0" smtClean="0">
                <a:solidFill>
                  <a:schemeClr val="bg1"/>
                </a:solidFill>
              </a:rPr>
              <a:t>Der Sammelbegriff Infrastruktur (lateinisch </a:t>
            </a:r>
            <a:r>
              <a:rPr lang="de-DE" sz="3200" b="1" i="1" dirty="0" smtClean="0">
                <a:solidFill>
                  <a:schemeClr val="bg1"/>
                </a:solidFill>
              </a:rPr>
              <a:t>Unterbau</a:t>
            </a:r>
            <a:r>
              <a:rPr lang="de-DE" sz="3200" b="1" dirty="0" smtClean="0">
                <a:solidFill>
                  <a:schemeClr val="bg1"/>
                </a:solidFill>
              </a:rPr>
              <a:t>) bezeichnet alle langlebigen Grundeinrichtungen personeller, materieller oder institutioneller Art, die das Funktionieren einer arbeitsteiligen Volkswirtschaft garantieren. </a:t>
            </a:r>
            <a:endParaRPr lang="de-DE" sz="3200" b="1" dirty="0">
              <a:solidFill>
                <a:schemeClr val="bg1"/>
              </a:solidFill>
            </a:endParaRPr>
          </a:p>
        </p:txBody>
      </p:sp>
    </p:spTree>
  </p:cSld>
  <p:clrMapOvr>
    <a:masterClrMapping/>
  </p:clrMapOvr>
  <p:transition spd="slow" advTm="10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ethlife.ethz.ch/archive_articles/120103_aethiopien_sch/120103_aethiopien1_l.jpg?hires"/>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2" name="Titel 1"/>
          <p:cNvSpPr>
            <a:spLocks noGrp="1"/>
          </p:cNvSpPr>
          <p:nvPr>
            <p:ph type="title"/>
          </p:nvPr>
        </p:nvSpPr>
        <p:spPr/>
        <p:txBody>
          <a:bodyPr/>
          <a:lstStyle/>
          <a:p>
            <a:r>
              <a:rPr lang="de-DE" b="1" u="sng" dirty="0" smtClean="0">
                <a:effectLst>
                  <a:outerShdw blurRad="38100" dist="38100" dir="2700000" algn="tl">
                    <a:srgbClr val="000000">
                      <a:alpha val="43137"/>
                    </a:srgbClr>
                  </a:outerShdw>
                </a:effectLst>
              </a:rPr>
              <a:t>Technische Infrastruktur</a:t>
            </a:r>
            <a:endParaRPr lang="de-DE" b="1" u="sng" dirty="0">
              <a:effectLst>
                <a:outerShdw blurRad="38100" dist="38100" dir="2700000" algn="tl">
                  <a:srgbClr val="000000">
                    <a:alpha val="43137"/>
                  </a:srgbClr>
                </a:outerShdw>
              </a:effectLst>
            </a:endParaRPr>
          </a:p>
        </p:txBody>
      </p:sp>
      <p:sp>
        <p:nvSpPr>
          <p:cNvPr id="5" name="Inhaltsplatzhalter 2"/>
          <p:cNvSpPr txBox="1">
            <a:spLocks/>
          </p:cNvSpPr>
          <p:nvPr/>
        </p:nvSpPr>
        <p:spPr>
          <a:xfrm>
            <a:off x="539552" y="2564904"/>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Inhaltsplatzhalter 8"/>
          <p:cNvSpPr>
            <a:spLocks noGrp="1"/>
          </p:cNvSpPr>
          <p:nvPr>
            <p:ph idx="1"/>
          </p:nvPr>
        </p:nvSpPr>
        <p:spPr>
          <a:xfrm>
            <a:off x="878904" y="1999381"/>
            <a:ext cx="8229600" cy="4525963"/>
          </a:xfrm>
        </p:spPr>
        <p:txBody>
          <a:bodyPr/>
          <a:lstStyle/>
          <a:p>
            <a:r>
              <a:rPr lang="de-DE" dirty="0" smtClean="0">
                <a:solidFill>
                  <a:schemeClr val="bg1"/>
                </a:solidFill>
                <a:effectLst>
                  <a:outerShdw blurRad="38100" dist="38100" dir="2700000" algn="tl">
                    <a:srgbClr val="000000">
                      <a:alpha val="43137"/>
                    </a:srgbClr>
                  </a:outerShdw>
                </a:effectLst>
              </a:rPr>
              <a:t>Verkehrsinfrastruktur gilt im internationalen Vergleich als ungenügend</a:t>
            </a:r>
          </a:p>
          <a:p>
            <a:r>
              <a:rPr lang="de-DE" dirty="0" smtClean="0">
                <a:solidFill>
                  <a:schemeClr val="bg1"/>
                </a:solidFill>
                <a:effectLst>
                  <a:outerShdw blurRad="38100" dist="38100" dir="2700000" algn="tl">
                    <a:srgbClr val="000000">
                      <a:alpha val="43137"/>
                    </a:srgbClr>
                  </a:outerShdw>
                </a:effectLst>
              </a:rPr>
              <a:t>Äthiopien ist ohne Seehafen</a:t>
            </a:r>
          </a:p>
          <a:p>
            <a:pPr lvl="0"/>
            <a:r>
              <a:rPr lang="de-DE" dirty="0">
                <a:solidFill>
                  <a:schemeClr val="bg1"/>
                </a:solidFill>
                <a:effectLst>
                  <a:outerShdw blurRad="38100" dist="38100" dir="2700000" algn="tl">
                    <a:srgbClr val="000000">
                      <a:alpha val="43137"/>
                    </a:srgbClr>
                  </a:outerShdw>
                </a:effectLst>
              </a:rPr>
              <a:t>Äthiopien verfügt des Weiteren über 33 856 Straßenkilometer, von denen lediglich 4 367 asphaltiert sind und 681 km Gleise</a:t>
            </a:r>
          </a:p>
          <a:p>
            <a:endParaRPr lang="de-DE" dirty="0"/>
          </a:p>
        </p:txBody>
      </p:sp>
    </p:spTree>
  </p:cSld>
  <p:clrMapOvr>
    <a:masterClrMapping/>
  </p:clrMapOvr>
  <p:transition spd="slow" advTm="1000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frika-reisen.biz/wp-content/uploads/2010/10/strasse-aethiopien.jpg"/>
          <p:cNvPicPr>
            <a:picLocks noChangeAspect="1" noChangeArrowheads="1"/>
          </p:cNvPicPr>
          <p:nvPr/>
        </p:nvPicPr>
        <p:blipFill>
          <a:blip r:embed="rId2" cstate="print"/>
          <a:srcRect/>
          <a:stretch>
            <a:fillRect/>
          </a:stretch>
        </p:blipFill>
        <p:spPr bwMode="auto">
          <a:xfrm>
            <a:off x="-36512" y="-49138"/>
            <a:ext cx="9180512" cy="6907138"/>
          </a:xfrm>
          <a:prstGeom prst="rect">
            <a:avLst/>
          </a:prstGeom>
          <a:noFill/>
        </p:spPr>
      </p:pic>
      <p:sp>
        <p:nvSpPr>
          <p:cNvPr id="2" name="Titel 1"/>
          <p:cNvSpPr>
            <a:spLocks noGrp="1"/>
          </p:cNvSpPr>
          <p:nvPr>
            <p:ph type="title"/>
          </p:nvPr>
        </p:nvSpPr>
        <p:spPr>
          <a:xfrm>
            <a:off x="323528" y="116632"/>
            <a:ext cx="8229600" cy="864096"/>
          </a:xfrm>
        </p:spPr>
        <p:txBody>
          <a:bodyPr/>
          <a:lstStyle/>
          <a:p>
            <a:r>
              <a:rPr lang="de-DE" sz="3600" b="1" u="sng" dirty="0" smtClean="0">
                <a:solidFill>
                  <a:schemeClr val="bg1"/>
                </a:solidFill>
                <a:effectLst>
                  <a:outerShdw blurRad="38100" dist="38100" dir="2700000" algn="tl">
                    <a:srgbClr val="000000">
                      <a:alpha val="43137"/>
                    </a:srgbClr>
                  </a:outerShdw>
                </a:effectLst>
              </a:rPr>
              <a:t>Verkehr</a:t>
            </a:r>
            <a:endParaRPr lang="de-DE" b="1" u="sng" dirty="0">
              <a:solidFill>
                <a:schemeClr val="bg1"/>
              </a:solidFill>
              <a:effectLst>
                <a:outerShdw blurRad="38100" dist="38100" dir="2700000" algn="tl">
                  <a:srgbClr val="000000">
                    <a:alpha val="43137"/>
                  </a:srgbClr>
                </a:outerShdw>
              </a:effectLst>
            </a:endParaRPr>
          </a:p>
        </p:txBody>
      </p:sp>
      <p:sp>
        <p:nvSpPr>
          <p:cNvPr id="3" name="Textfeld 2"/>
          <p:cNvSpPr txBox="1"/>
          <p:nvPr/>
        </p:nvSpPr>
        <p:spPr>
          <a:xfrm>
            <a:off x="0" y="836712"/>
            <a:ext cx="9144000" cy="5940088"/>
          </a:xfrm>
          <a:prstGeom prst="rect">
            <a:avLst/>
          </a:prstGeom>
          <a:noFill/>
        </p:spPr>
        <p:txBody>
          <a:bodyPr wrap="square" rtlCol="0">
            <a:spAutoFit/>
          </a:bodyPr>
          <a:lstStyle/>
          <a:p>
            <a:pPr>
              <a:buFont typeface="Arial" pitchFamily="34" charset="0"/>
              <a:buChar char="•"/>
            </a:pPr>
            <a:r>
              <a:rPr lang="de-DE" sz="2000" b="1" dirty="0" smtClean="0">
                <a:solidFill>
                  <a:schemeClr val="bg1"/>
                </a:solidFill>
              </a:rPr>
              <a:t>Straßen und Schienennetz sind größtenteils baufällig und erreichen lange nicht westliche Standards.</a:t>
            </a:r>
          </a:p>
          <a:p>
            <a:pPr>
              <a:buFont typeface="Arial" pitchFamily="34" charset="0"/>
              <a:buChar char="•"/>
            </a:pPr>
            <a:r>
              <a:rPr lang="de-DE" sz="2000" b="1" dirty="0" smtClean="0">
                <a:solidFill>
                  <a:schemeClr val="bg1"/>
                </a:solidFill>
              </a:rPr>
              <a:t>Vor allem während der Regenzeit sind viele Verkehrswege unpassierbar. </a:t>
            </a:r>
          </a:p>
          <a:p>
            <a:pPr>
              <a:buFont typeface="Arial" pitchFamily="34" charset="0"/>
              <a:buChar char="•"/>
            </a:pPr>
            <a:r>
              <a:rPr lang="de-DE" sz="2000" b="1" dirty="0" smtClean="0">
                <a:solidFill>
                  <a:schemeClr val="bg1"/>
                </a:solidFill>
              </a:rPr>
              <a:t>Man darf nicht vergessen, dass sich das Land nach einem Bürgerkrieg aktuell noch im Wiederaufbau befindet.</a:t>
            </a:r>
          </a:p>
          <a:p>
            <a:pPr>
              <a:buFont typeface="Arial" pitchFamily="34" charset="0"/>
              <a:buChar char="•"/>
            </a:pPr>
            <a:r>
              <a:rPr lang="de-DE" sz="2000" b="1" dirty="0" smtClean="0">
                <a:solidFill>
                  <a:schemeClr val="bg1"/>
                </a:solidFill>
              </a:rPr>
              <a:t> Die Schienen sind in schlechtem Zustand und eine ausreichende Sicherheit damit nicht gewährleistet. </a:t>
            </a:r>
          </a:p>
          <a:p>
            <a:pPr>
              <a:buFont typeface="Arial" pitchFamily="34" charset="0"/>
              <a:buChar char="•"/>
            </a:pPr>
            <a:r>
              <a:rPr lang="de-DE" sz="2000" b="1" dirty="0" smtClean="0">
                <a:solidFill>
                  <a:schemeClr val="bg1"/>
                </a:solidFill>
              </a:rPr>
              <a:t>Die Straßen in den größeren Städten und in den Regionen mit ansteigendem Tourismus sind mit dem Auto oder Bus heute relativ gut befahrbar.</a:t>
            </a:r>
          </a:p>
          <a:p>
            <a:pPr>
              <a:buFont typeface="Arial" pitchFamily="34" charset="0"/>
              <a:buChar char="•"/>
            </a:pPr>
            <a:r>
              <a:rPr lang="de-DE" sz="2000" b="1" dirty="0" smtClean="0">
                <a:solidFill>
                  <a:schemeClr val="bg1"/>
                </a:solidFill>
              </a:rPr>
              <a:t>In entlegenen Gebieten ist ein Geländewagen mit Allradantrieb notwendig. </a:t>
            </a:r>
          </a:p>
          <a:p>
            <a:pPr>
              <a:buFont typeface="Arial" pitchFamily="34" charset="0"/>
              <a:buChar char="•"/>
            </a:pPr>
            <a:r>
              <a:rPr lang="de-DE" sz="2000" b="1" dirty="0" smtClean="0">
                <a:solidFill>
                  <a:schemeClr val="bg1"/>
                </a:solidFill>
              </a:rPr>
              <a:t>Es gibt kaum Benzin.</a:t>
            </a:r>
          </a:p>
          <a:p>
            <a:pPr>
              <a:buFont typeface="Arial" pitchFamily="34" charset="0"/>
              <a:buChar char="•"/>
            </a:pPr>
            <a:r>
              <a:rPr lang="de-DE" sz="2000" b="1" dirty="0" smtClean="0">
                <a:solidFill>
                  <a:schemeClr val="bg1"/>
                </a:solidFill>
              </a:rPr>
              <a:t>Die Busverbindungen in Äthiopien sind weit verzweigt, sämtliche Regionen des Landes können auf diesem Weg erreicht werden. </a:t>
            </a:r>
          </a:p>
          <a:p>
            <a:pPr>
              <a:buFont typeface="Arial" pitchFamily="34" charset="0"/>
              <a:buChar char="•"/>
            </a:pPr>
            <a:r>
              <a:rPr lang="de-DE" sz="2000" b="1" dirty="0" smtClean="0">
                <a:solidFill>
                  <a:schemeClr val="bg1"/>
                </a:solidFill>
              </a:rPr>
              <a:t>Es kommt allerdings häufig zu Abweichungen vom Fahrplan. </a:t>
            </a:r>
          </a:p>
          <a:p>
            <a:pPr>
              <a:buFont typeface="Arial" pitchFamily="34" charset="0"/>
              <a:buChar char="•"/>
            </a:pPr>
            <a:r>
              <a:rPr lang="de-DE" sz="2000" b="1" dirty="0" smtClean="0">
                <a:solidFill>
                  <a:schemeClr val="bg1"/>
                </a:solidFill>
              </a:rPr>
              <a:t>Schneller und komfortabler kann man innerhalb des Landes im Flugzeug reisen. Die </a:t>
            </a:r>
            <a:r>
              <a:rPr lang="de-DE" sz="2000" b="1" dirty="0" err="1" smtClean="0">
                <a:solidFill>
                  <a:schemeClr val="bg1"/>
                </a:solidFill>
              </a:rPr>
              <a:t>Ethiopian</a:t>
            </a:r>
            <a:r>
              <a:rPr lang="de-DE" sz="2000" b="1" dirty="0" smtClean="0">
                <a:solidFill>
                  <a:schemeClr val="bg1"/>
                </a:solidFill>
              </a:rPr>
              <a:t> Airlines fliegt über 40 Städte in Äthiopien an, mit nur kleineren Flughäfen.</a:t>
            </a:r>
          </a:p>
          <a:p>
            <a:pPr>
              <a:buFont typeface="Arial" pitchFamily="34" charset="0"/>
              <a:buChar char="•"/>
            </a:pPr>
            <a:r>
              <a:rPr lang="de-DE" sz="2000" b="1" dirty="0" smtClean="0">
                <a:solidFill>
                  <a:schemeClr val="bg1"/>
                </a:solidFill>
              </a:rPr>
              <a:t>Um den Tourismus anzukurbeln fliegt die Fluggesellschaft die schönsten und berühmtesten historischen Stätten des Landes an. </a:t>
            </a:r>
          </a:p>
          <a:p>
            <a:endParaRPr lang="de-DE" sz="2000" b="1" dirty="0" smtClean="0"/>
          </a:p>
        </p:txBody>
      </p:sp>
    </p:spTree>
  </p:cSld>
  <p:clrMapOvr>
    <a:masterClrMapping/>
  </p:clrMapOvr>
  <p:transition spd="slow" advTm="10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enschenfuermenschen.de/typo3temp/pics/c3c7bea9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normAutofit/>
          </a:bodyPr>
          <a:lstStyle/>
          <a:p>
            <a:r>
              <a:rPr lang="de-D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Projekt: Frauen in Äthiopien</a:t>
            </a:r>
            <a:endParaRPr lang="de-D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nhaltsplatzhalter 2"/>
          <p:cNvSpPr>
            <a:spLocks noGrp="1"/>
          </p:cNvSpPr>
          <p:nvPr>
            <p:ph idx="1"/>
          </p:nvPr>
        </p:nvSpPr>
        <p:spPr>
          <a:xfrm>
            <a:off x="251520" y="1600200"/>
            <a:ext cx="8496944" cy="5069160"/>
          </a:xfrm>
        </p:spPr>
        <p:txBody>
          <a:bodyPr>
            <a:normAutofit fontScale="92500"/>
          </a:bodyPr>
          <a:lstStyle/>
          <a:p>
            <a:r>
              <a:rPr lang="de-DE"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14.263 Kleinkreditnehmerinnen</a:t>
            </a:r>
          </a:p>
          <a:p>
            <a:r>
              <a:rPr lang="de-DE"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Weiterbildungsmaßnahmen für 35.333 Teilnehmerinnen</a:t>
            </a:r>
          </a:p>
          <a:p>
            <a:r>
              <a:rPr lang="de-DE"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Wohnheime für Schülerinnen</a:t>
            </a:r>
          </a:p>
          <a:p>
            <a:r>
              <a:rPr lang="de-DE"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Fast vollständige Abschaffung der Frühverheiratung und der </a:t>
            </a:r>
            <a:r>
              <a:rPr lang="de-DE" sz="4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Genitalver-stümmelung</a:t>
            </a:r>
            <a:r>
              <a:rPr lang="de-DE" sz="4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allen Projektregionen</a:t>
            </a:r>
          </a:p>
          <a:p>
            <a:endParaRPr lang="de-DE" dirty="0"/>
          </a:p>
        </p:txBody>
      </p:sp>
    </p:spTree>
  </p:cSld>
  <p:clrMapOvr>
    <a:masterClrMapping/>
  </p:clrMapOvr>
  <p:transition spd="slow" advTm="1000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Beim Confed-Cup auf dem Prüfstand: Südafrikas Infrastruktur">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lstStyle/>
          <a:p>
            <a:r>
              <a:rPr lang="de-DE" b="1" u="sng" dirty="0" smtClean="0">
                <a:solidFill>
                  <a:schemeClr val="bg1"/>
                </a:solidFill>
                <a:effectLst>
                  <a:outerShdw blurRad="38100" dist="38100" dir="2700000" algn="tl">
                    <a:srgbClr val="000000">
                      <a:alpha val="43137"/>
                    </a:srgbClr>
                  </a:outerShdw>
                </a:effectLst>
              </a:rPr>
              <a:t>Bahnnetz</a:t>
            </a:r>
            <a:endParaRPr lang="de-DE" b="1" u="sng" dirty="0">
              <a:solidFill>
                <a:schemeClr val="bg1"/>
              </a:solidFill>
              <a:effectLst>
                <a:outerShdw blurRad="38100" dist="38100" dir="2700000" algn="tl">
                  <a:srgbClr val="000000">
                    <a:alpha val="43137"/>
                  </a:srgbClr>
                </a:outerShdw>
              </a:effectLst>
            </a:endParaRPr>
          </a:p>
        </p:txBody>
      </p:sp>
      <p:sp>
        <p:nvSpPr>
          <p:cNvPr id="3" name="Textfeld 2"/>
          <p:cNvSpPr txBox="1"/>
          <p:nvPr/>
        </p:nvSpPr>
        <p:spPr>
          <a:xfrm>
            <a:off x="1080120" y="1340768"/>
            <a:ext cx="7740352" cy="830997"/>
          </a:xfrm>
          <a:prstGeom prst="rect">
            <a:avLst/>
          </a:prstGeom>
          <a:noFill/>
        </p:spPr>
        <p:txBody>
          <a:bodyPr wrap="square" rtlCol="0">
            <a:spAutoFit/>
          </a:bodyPr>
          <a:lstStyle/>
          <a:p>
            <a:pPr>
              <a:buFont typeface="Arial" pitchFamily="34" charset="0"/>
              <a:buChar char="•"/>
            </a:pPr>
            <a:r>
              <a:rPr lang="de-DE" sz="2400" b="1" dirty="0" smtClean="0">
                <a:solidFill>
                  <a:schemeClr val="bg1"/>
                </a:solidFill>
              </a:rPr>
              <a:t>Es gibt eine einzige Eisenbahnlinie die aber Mehrspurich ist.</a:t>
            </a:r>
            <a:endParaRPr lang="de-DE" sz="2400" b="1" dirty="0">
              <a:solidFill>
                <a:schemeClr val="bg1"/>
              </a:solidFill>
            </a:endParaRPr>
          </a:p>
        </p:txBody>
      </p:sp>
      <p:sp>
        <p:nvSpPr>
          <p:cNvPr id="4" name="Textfeld 3"/>
          <p:cNvSpPr txBox="1"/>
          <p:nvPr/>
        </p:nvSpPr>
        <p:spPr>
          <a:xfrm>
            <a:off x="611560" y="2204864"/>
            <a:ext cx="8280920" cy="461665"/>
          </a:xfrm>
          <a:prstGeom prst="rect">
            <a:avLst/>
          </a:prstGeom>
          <a:noFill/>
        </p:spPr>
        <p:txBody>
          <a:bodyPr wrap="square" rtlCol="0">
            <a:spAutoFit/>
          </a:bodyPr>
          <a:lstStyle/>
          <a:p>
            <a:pPr lvl="1">
              <a:buFont typeface="Arial" pitchFamily="34" charset="0"/>
              <a:buChar char="•"/>
            </a:pPr>
            <a:r>
              <a:rPr lang="de-DE" sz="2400" b="1" dirty="0" smtClean="0">
                <a:solidFill>
                  <a:schemeClr val="bg1"/>
                </a:solidFill>
              </a:rPr>
              <a:t>Sie verbindet Addis Abeba mit Dschibuti</a:t>
            </a:r>
            <a:endParaRPr lang="de-DE" sz="2400" b="1" dirty="0">
              <a:solidFill>
                <a:schemeClr val="bg1"/>
              </a:solidFill>
            </a:endParaRPr>
          </a:p>
        </p:txBody>
      </p:sp>
      <p:sp>
        <p:nvSpPr>
          <p:cNvPr id="5" name="Textfeld 4"/>
          <p:cNvSpPr txBox="1"/>
          <p:nvPr/>
        </p:nvSpPr>
        <p:spPr>
          <a:xfrm>
            <a:off x="611560" y="2823319"/>
            <a:ext cx="7704856" cy="461665"/>
          </a:xfrm>
          <a:prstGeom prst="rect">
            <a:avLst/>
          </a:prstGeom>
          <a:noFill/>
        </p:spPr>
        <p:txBody>
          <a:bodyPr wrap="square" rtlCol="0">
            <a:spAutoFit/>
          </a:bodyPr>
          <a:lstStyle/>
          <a:p>
            <a:pPr lvl="1">
              <a:buFont typeface="Arial" pitchFamily="34" charset="0"/>
              <a:buChar char="•"/>
            </a:pPr>
            <a:r>
              <a:rPr lang="de-DE" sz="2400" b="1" dirty="0" smtClean="0">
                <a:solidFill>
                  <a:schemeClr val="bg1"/>
                </a:solidFill>
              </a:rPr>
              <a:t>Die Strecke beträgt 681 km.</a:t>
            </a:r>
            <a:endParaRPr lang="de-DE" sz="2400" b="1" dirty="0">
              <a:solidFill>
                <a:schemeClr val="bg1"/>
              </a:solidFill>
            </a:endParaRPr>
          </a:p>
        </p:txBody>
      </p:sp>
      <p:sp>
        <p:nvSpPr>
          <p:cNvPr id="40962" name="AutoShape 2" descr="http://www.touring-afrika.de/afrika-blog/wp-content/uploads/train104898475_e358ccd886_o1.jpg"/>
          <p:cNvSpPr>
            <a:spLocks noChangeAspect="1" noChangeArrowheads="1"/>
          </p:cNvSpPr>
          <p:nvPr/>
        </p:nvSpPr>
        <p:spPr bwMode="auto">
          <a:xfrm>
            <a:off x="63500" y="-136525"/>
            <a:ext cx="8229600" cy="54292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0964" name="AutoShape 4" descr="http://www.touring-afrika.de/afrika-blog/wp-content/uploads/train104898475_e358ccd886_o1.jpg"/>
          <p:cNvSpPr>
            <a:spLocks noChangeAspect="1" noChangeArrowheads="1"/>
          </p:cNvSpPr>
          <p:nvPr/>
        </p:nvSpPr>
        <p:spPr bwMode="auto">
          <a:xfrm>
            <a:off x="63500" y="-136525"/>
            <a:ext cx="8229600" cy="54292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0966" name="AutoShape 6" descr="http://www.touring-afrika.de/afrika-blog/wp-content/uploads/train104898475_e358ccd886_o1.jpg"/>
          <p:cNvSpPr>
            <a:spLocks noChangeAspect="1" noChangeArrowheads="1"/>
          </p:cNvSpPr>
          <p:nvPr/>
        </p:nvSpPr>
        <p:spPr bwMode="auto">
          <a:xfrm>
            <a:off x="63500" y="-136525"/>
            <a:ext cx="8229600" cy="54292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ransition spd="slow" advTm="1000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frika-reisen.biz/wp-content/uploads/2010/10/strasse-aethiopien.jpg"/>
          <p:cNvPicPr>
            <a:picLocks noChangeAspect="1" noChangeArrowheads="1"/>
          </p:cNvPicPr>
          <p:nvPr/>
        </p:nvPicPr>
        <p:blipFill>
          <a:blip r:embed="rId2" cstate="print"/>
          <a:srcRect/>
          <a:stretch>
            <a:fillRect/>
          </a:stretch>
        </p:blipFill>
        <p:spPr bwMode="auto">
          <a:xfrm>
            <a:off x="-36512" y="-49138"/>
            <a:ext cx="9180512" cy="6907138"/>
          </a:xfrm>
          <a:prstGeom prst="rect">
            <a:avLst/>
          </a:prstGeom>
          <a:noFill/>
        </p:spPr>
      </p:pic>
      <p:sp>
        <p:nvSpPr>
          <p:cNvPr id="2" name="Titel 1"/>
          <p:cNvSpPr>
            <a:spLocks noGrp="1"/>
          </p:cNvSpPr>
          <p:nvPr>
            <p:ph type="title"/>
          </p:nvPr>
        </p:nvSpPr>
        <p:spPr>
          <a:xfrm>
            <a:off x="457200" y="-171400"/>
            <a:ext cx="8229600" cy="1143000"/>
          </a:xfrm>
        </p:spPr>
        <p:txBody>
          <a:bodyPr>
            <a:normAutofit/>
          </a:bodyPr>
          <a:lstStyle/>
          <a:p>
            <a:r>
              <a:rPr lang="de-DE" b="1" u="sng" dirty="0" smtClean="0">
                <a:solidFill>
                  <a:schemeClr val="bg1"/>
                </a:solidFill>
                <a:effectLst>
                  <a:outerShdw blurRad="38100" dist="38100" dir="2700000" algn="tl">
                    <a:srgbClr val="000000">
                      <a:alpha val="43137"/>
                    </a:srgbClr>
                  </a:outerShdw>
                </a:effectLst>
              </a:rPr>
              <a:t>Energie</a:t>
            </a:r>
            <a:endParaRPr lang="de-DE" b="1" u="sng" dirty="0">
              <a:solidFill>
                <a:schemeClr val="bg1"/>
              </a:solidFill>
              <a:effectLst>
                <a:outerShdw blurRad="38100" dist="38100" dir="2700000" algn="tl">
                  <a:srgbClr val="000000">
                    <a:alpha val="43137"/>
                  </a:srgbClr>
                </a:outerShdw>
              </a:effectLst>
            </a:endParaRPr>
          </a:p>
        </p:txBody>
      </p:sp>
      <p:sp>
        <p:nvSpPr>
          <p:cNvPr id="3" name="Textfeld 2"/>
          <p:cNvSpPr txBox="1"/>
          <p:nvPr/>
        </p:nvSpPr>
        <p:spPr>
          <a:xfrm>
            <a:off x="467544" y="2143884"/>
            <a:ext cx="8136904" cy="4093428"/>
          </a:xfrm>
          <a:prstGeom prst="rect">
            <a:avLst/>
          </a:prstGeom>
          <a:noFill/>
        </p:spPr>
        <p:txBody>
          <a:bodyPr wrap="square" rtlCol="0">
            <a:spAutoFit/>
          </a:bodyPr>
          <a:lstStyle/>
          <a:p>
            <a:pPr>
              <a:buFont typeface="Arial" pitchFamily="34" charset="0"/>
              <a:buChar char="•"/>
            </a:pPr>
            <a:r>
              <a:rPr lang="de-DE" sz="2400" dirty="0" smtClean="0">
                <a:solidFill>
                  <a:schemeClr val="bg1"/>
                </a:solidFill>
              </a:rPr>
              <a:t>Ein weiteres Problem ist die Stromversorgung. </a:t>
            </a:r>
          </a:p>
          <a:p>
            <a:pPr>
              <a:buFont typeface="Arial" pitchFamily="34" charset="0"/>
              <a:buChar char="•"/>
            </a:pPr>
            <a:r>
              <a:rPr lang="de-DE" sz="2400" dirty="0" smtClean="0">
                <a:solidFill>
                  <a:schemeClr val="bg1"/>
                </a:solidFill>
              </a:rPr>
              <a:t>Nicht viele Haushalte können in Äthiopien über    regelmäßigen Strom verfügen. </a:t>
            </a:r>
          </a:p>
          <a:p>
            <a:pPr>
              <a:buFont typeface="Arial" pitchFamily="34" charset="0"/>
              <a:buChar char="•"/>
            </a:pPr>
            <a:r>
              <a:rPr lang="de-DE" sz="2400" dirty="0" smtClean="0">
                <a:solidFill>
                  <a:schemeClr val="bg1"/>
                </a:solidFill>
              </a:rPr>
              <a:t>Die Elektrifizierung vollzieht sich nur in sehr kleinen Schritten. </a:t>
            </a:r>
          </a:p>
          <a:p>
            <a:pPr>
              <a:buFont typeface="Arial" pitchFamily="34" charset="0"/>
              <a:buChar char="•"/>
            </a:pPr>
            <a:r>
              <a:rPr lang="de-DE" sz="2400" dirty="0" smtClean="0">
                <a:solidFill>
                  <a:schemeClr val="bg1"/>
                </a:solidFill>
              </a:rPr>
              <a:t>Mittlerweile wird bei der Gewinnung von Strom mehr auf Wasserkraft gesetzt. </a:t>
            </a:r>
          </a:p>
          <a:p>
            <a:pPr>
              <a:buFont typeface="Arial" pitchFamily="34" charset="0"/>
              <a:buChar char="•"/>
            </a:pPr>
            <a:r>
              <a:rPr lang="de-DE" sz="2400" dirty="0" smtClean="0">
                <a:solidFill>
                  <a:schemeClr val="bg1"/>
                </a:solidFill>
              </a:rPr>
              <a:t>Anders ist es mit dem Telekommunikationsnetz. </a:t>
            </a:r>
          </a:p>
          <a:p>
            <a:pPr>
              <a:buFont typeface="Arial" pitchFamily="34" charset="0"/>
              <a:buChar char="•"/>
            </a:pPr>
            <a:r>
              <a:rPr lang="de-DE" sz="2400" dirty="0" smtClean="0">
                <a:solidFill>
                  <a:schemeClr val="bg1"/>
                </a:solidFill>
              </a:rPr>
              <a:t>Dieses ist momentan gut ausgebaut. </a:t>
            </a:r>
          </a:p>
          <a:p>
            <a:pPr>
              <a:buFont typeface="Arial" pitchFamily="34" charset="0"/>
              <a:buChar char="•"/>
            </a:pPr>
            <a:r>
              <a:rPr lang="de-DE" sz="2400" dirty="0" smtClean="0">
                <a:solidFill>
                  <a:schemeClr val="bg1"/>
                </a:solidFill>
              </a:rPr>
              <a:t>Internetcafés zählen nun auch zu den Standards, doch das Internet ist langsam und man benötigt recht viel Geduld.</a:t>
            </a:r>
          </a:p>
          <a:p>
            <a:endParaRPr lang="de-DE" dirty="0">
              <a:solidFill>
                <a:schemeClr val="bg1"/>
              </a:solidFill>
            </a:endParaRPr>
          </a:p>
        </p:txBody>
      </p:sp>
    </p:spTree>
  </p:cSld>
  <p:clrMapOvr>
    <a:masterClrMapping/>
  </p:clrMapOvr>
  <p:transition spd="slow" advTm="1000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www.ptext.de/sites/default/files/1106/3_Millionen_Euro_fuer_Bildungsprojekte_in_Aethiopien_Menschen_fuer_Menschen_Staedtewette_erfolgreich_beendet_-706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lstStyle/>
          <a:p>
            <a:r>
              <a:rPr lang="de-DE" dirty="0" smtClean="0">
                <a:solidFill>
                  <a:schemeClr val="bg1"/>
                </a:solidFill>
              </a:rPr>
              <a:t>Die Sozialen Projekte </a:t>
            </a:r>
            <a:endParaRPr lang="de-DE" dirty="0">
              <a:solidFill>
                <a:schemeClr val="bg1"/>
              </a:solidFill>
            </a:endParaRPr>
          </a:p>
        </p:txBody>
      </p:sp>
      <p:sp>
        <p:nvSpPr>
          <p:cNvPr id="4" name="Textfeld 3"/>
          <p:cNvSpPr txBox="1"/>
          <p:nvPr/>
        </p:nvSpPr>
        <p:spPr>
          <a:xfrm>
            <a:off x="251520" y="1620089"/>
            <a:ext cx="8640960" cy="584775"/>
          </a:xfrm>
          <a:prstGeom prst="rect">
            <a:avLst/>
          </a:prstGeom>
          <a:noFill/>
        </p:spPr>
        <p:txBody>
          <a:bodyPr wrap="square" rtlCol="0">
            <a:spAutoFit/>
          </a:bodyPr>
          <a:lstStyle/>
          <a:p>
            <a:r>
              <a:rPr lang="de-DE" sz="3200" dirty="0" smtClean="0">
                <a:solidFill>
                  <a:schemeClr val="bg1"/>
                </a:solidFill>
              </a:rPr>
              <a:t>Was Menschen für Menschen bisher erreicht hat !!</a:t>
            </a:r>
            <a:endParaRPr lang="de-DE" sz="3200" dirty="0">
              <a:solidFill>
                <a:schemeClr val="bg1"/>
              </a:solidFill>
            </a:endParaRPr>
          </a:p>
        </p:txBody>
      </p:sp>
    </p:spTree>
  </p:cSld>
  <p:clrMapOvr>
    <a:masterClrMapping/>
  </p:clrMapOvr>
  <p:transition spd="slow" advTm="1000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www.menschenfuermenschen.de/fileadmin/templates/media/strecken/k_map.jpg"/>
          <p:cNvPicPr>
            <a:picLocks noChangeAspect="1" noChangeArrowheads="1"/>
          </p:cNvPicPr>
          <p:nvPr/>
        </p:nvPicPr>
        <p:blipFill>
          <a:blip r:embed="rId2" cstate="print"/>
          <a:srcRect/>
          <a:stretch>
            <a:fillRect/>
          </a:stretch>
        </p:blipFill>
        <p:spPr bwMode="auto">
          <a:xfrm>
            <a:off x="1" y="-136526"/>
            <a:ext cx="9124558" cy="6994526"/>
          </a:xfrm>
          <a:prstGeom prst="rect">
            <a:avLst/>
          </a:prstGeom>
          <a:noFill/>
        </p:spPr>
      </p:pic>
      <p:sp>
        <p:nvSpPr>
          <p:cNvPr id="2" name="Titel 1"/>
          <p:cNvSpPr>
            <a:spLocks noGrp="1"/>
          </p:cNvSpPr>
          <p:nvPr>
            <p:ph type="title"/>
          </p:nvPr>
        </p:nvSpPr>
        <p:spPr>
          <a:xfrm>
            <a:off x="914400" y="0"/>
            <a:ext cx="8229600" cy="1143000"/>
          </a:xfrm>
        </p:spPr>
        <p:txBody>
          <a:bodyPr>
            <a:normAutofit fontScale="90000"/>
          </a:bodyPr>
          <a:lstStyle/>
          <a:p>
            <a:r>
              <a:rPr lang="de-DE" sz="3600" dirty="0" smtClean="0">
                <a:latin typeface="Arial Black" pitchFamily="34" charset="0"/>
              </a:rPr>
              <a:t>Dies sind die aktuellen Projektregionen</a:t>
            </a:r>
            <a:endParaRPr lang="de-DE" sz="3600" dirty="0">
              <a:latin typeface="Arial Black" pitchFamily="34" charset="0"/>
            </a:endParaRPr>
          </a:p>
        </p:txBody>
      </p:sp>
      <p:sp>
        <p:nvSpPr>
          <p:cNvPr id="3" name="Inhaltsplatzhalter 2"/>
          <p:cNvSpPr>
            <a:spLocks noGrp="1"/>
          </p:cNvSpPr>
          <p:nvPr>
            <p:ph idx="1"/>
          </p:nvPr>
        </p:nvSpPr>
        <p:spPr>
          <a:xfrm>
            <a:off x="0" y="1916832"/>
            <a:ext cx="8229600" cy="4525963"/>
          </a:xfrm>
        </p:spPr>
        <p:txBody>
          <a:bodyPr>
            <a:normAutofit fontScale="77500" lnSpcReduction="20000"/>
          </a:bodyPr>
          <a:lstStyle/>
          <a:p>
            <a:r>
              <a:rPr lang="de-DE" dirty="0" err="1" smtClean="0">
                <a:latin typeface="Arial Black" pitchFamily="34" charset="0"/>
              </a:rPr>
              <a:t>Illubabor</a:t>
            </a:r>
            <a:endParaRPr lang="de-DE" dirty="0" smtClean="0">
              <a:latin typeface="Arial Black" pitchFamily="34" charset="0"/>
            </a:endParaRPr>
          </a:p>
          <a:p>
            <a:r>
              <a:rPr lang="de-DE" dirty="0" err="1" smtClean="0">
                <a:latin typeface="Arial Black" pitchFamily="34" charset="0"/>
              </a:rPr>
              <a:t>Nono</a:t>
            </a:r>
            <a:r>
              <a:rPr lang="de-DE" dirty="0" smtClean="0">
                <a:latin typeface="Arial Black" pitchFamily="34" charset="0"/>
              </a:rPr>
              <a:t> Selle</a:t>
            </a:r>
          </a:p>
          <a:p>
            <a:r>
              <a:rPr lang="de-DE" dirty="0" err="1" smtClean="0">
                <a:latin typeface="Arial Black" pitchFamily="34" charset="0"/>
              </a:rPr>
              <a:t>Borecha</a:t>
            </a:r>
            <a:endParaRPr lang="de-DE" dirty="0" smtClean="0">
              <a:latin typeface="Arial Black" pitchFamily="34" charset="0"/>
            </a:endParaRPr>
          </a:p>
          <a:p>
            <a:r>
              <a:rPr lang="de-DE" dirty="0" err="1" smtClean="0">
                <a:latin typeface="Arial Black" pitchFamily="34" charset="0"/>
              </a:rPr>
              <a:t>Babile</a:t>
            </a:r>
            <a:endParaRPr lang="de-DE" dirty="0" smtClean="0">
              <a:latin typeface="Arial Black" pitchFamily="34" charset="0"/>
            </a:endParaRPr>
          </a:p>
          <a:p>
            <a:r>
              <a:rPr lang="de-DE" dirty="0" smtClean="0">
                <a:latin typeface="Arial Black" pitchFamily="34" charset="0"/>
              </a:rPr>
              <a:t>Hagere Mariam</a:t>
            </a:r>
          </a:p>
          <a:p>
            <a:r>
              <a:rPr lang="de-DE" dirty="0" err="1" smtClean="0">
                <a:latin typeface="Arial Black" pitchFamily="34" charset="0"/>
              </a:rPr>
              <a:t>Asagirt</a:t>
            </a:r>
            <a:endParaRPr lang="de-DE" dirty="0" smtClean="0">
              <a:latin typeface="Arial Black" pitchFamily="34" charset="0"/>
            </a:endParaRPr>
          </a:p>
          <a:p>
            <a:r>
              <a:rPr lang="de-DE" dirty="0" err="1" smtClean="0">
                <a:latin typeface="Arial Black" pitchFamily="34" charset="0"/>
              </a:rPr>
              <a:t>Merhabete</a:t>
            </a:r>
            <a:endParaRPr lang="de-DE" dirty="0" smtClean="0">
              <a:latin typeface="Arial Black" pitchFamily="34" charset="0"/>
            </a:endParaRPr>
          </a:p>
          <a:p>
            <a:r>
              <a:rPr lang="de-DE" dirty="0" err="1" smtClean="0">
                <a:latin typeface="Arial Black" pitchFamily="34" charset="0"/>
              </a:rPr>
              <a:t>Ginde</a:t>
            </a:r>
            <a:r>
              <a:rPr lang="de-DE" dirty="0" smtClean="0">
                <a:latin typeface="Arial Black" pitchFamily="34" charset="0"/>
              </a:rPr>
              <a:t> </a:t>
            </a:r>
            <a:r>
              <a:rPr lang="de-DE" dirty="0" err="1" smtClean="0">
                <a:latin typeface="Arial Black" pitchFamily="34" charset="0"/>
              </a:rPr>
              <a:t>Beret</a:t>
            </a:r>
            <a:endParaRPr lang="de-DE" dirty="0" smtClean="0">
              <a:latin typeface="Arial Black" pitchFamily="34" charset="0"/>
            </a:endParaRPr>
          </a:p>
          <a:p>
            <a:r>
              <a:rPr lang="de-DE" dirty="0" err="1" smtClean="0">
                <a:latin typeface="Arial Black" pitchFamily="34" charset="0"/>
              </a:rPr>
              <a:t>Derra</a:t>
            </a:r>
            <a:endParaRPr lang="de-DE" dirty="0" smtClean="0">
              <a:latin typeface="Arial Black" pitchFamily="34" charset="0"/>
            </a:endParaRPr>
          </a:p>
          <a:p>
            <a:r>
              <a:rPr lang="de-DE" dirty="0" err="1" smtClean="0">
                <a:latin typeface="Arial Black" pitchFamily="34" charset="0"/>
              </a:rPr>
              <a:t>Midda</a:t>
            </a:r>
            <a:endParaRPr lang="de-DE" dirty="0" smtClean="0">
              <a:latin typeface="Arial Black" pitchFamily="34" charset="0"/>
            </a:endParaRPr>
          </a:p>
          <a:p>
            <a:r>
              <a:rPr lang="de-DE" dirty="0" err="1" smtClean="0">
                <a:latin typeface="Arial Black" pitchFamily="34" charset="0"/>
              </a:rPr>
              <a:t>Borena</a:t>
            </a:r>
            <a:endParaRPr lang="de-DE" dirty="0" smtClean="0">
              <a:latin typeface="Arial Black" pitchFamily="34" charset="0"/>
            </a:endParaRPr>
          </a:p>
        </p:txBody>
      </p:sp>
      <p:pic>
        <p:nvPicPr>
          <p:cNvPr id="20482" name="Picture 2" descr="http://www.menschenfuermenschen.de/fileadmin/templates/media/strecken/spacer.png"/>
          <p:cNvPicPr>
            <a:picLocks noChangeAspect="1" noChangeArrowheads="1"/>
          </p:cNvPicPr>
          <p:nvPr/>
        </p:nvPicPr>
        <p:blipFill>
          <a:blip r:embed="rId3"/>
          <a:srcRect/>
          <a:stretch>
            <a:fillRect/>
          </a:stretch>
        </p:blipFill>
        <p:spPr bwMode="auto">
          <a:xfrm>
            <a:off x="63500" y="-179388"/>
            <a:ext cx="9525" cy="9525"/>
          </a:xfrm>
          <a:prstGeom prst="rect">
            <a:avLst/>
          </a:prstGeom>
          <a:noFill/>
        </p:spPr>
      </p:pic>
      <p:pic>
        <p:nvPicPr>
          <p:cNvPr id="20484" name="Picture 4" descr="http://www.menschenfuermenschen.de/fileadmin/templates/media/strecken/spacer.png"/>
          <p:cNvPicPr>
            <a:picLocks noChangeAspect="1" noChangeArrowheads="1"/>
          </p:cNvPicPr>
          <p:nvPr/>
        </p:nvPicPr>
        <p:blipFill>
          <a:blip r:embed="rId3"/>
          <a:srcRect/>
          <a:stretch>
            <a:fillRect/>
          </a:stretch>
        </p:blipFill>
        <p:spPr bwMode="auto">
          <a:xfrm>
            <a:off x="63500" y="-179388"/>
            <a:ext cx="9525" cy="9525"/>
          </a:xfrm>
          <a:prstGeom prst="rect">
            <a:avLst/>
          </a:prstGeom>
          <a:noFill/>
        </p:spPr>
      </p:pic>
    </p:spTree>
  </p:cSld>
  <p:clrMapOvr>
    <a:masterClrMapping/>
  </p:clrMapOvr>
  <p:transition spd="slow" advTm="1000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frauenschuh.com/asp_service/upload/content/Story-Gesundheit-Impfung-Kleinkind-Were-Anko.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Titel 1"/>
          <p:cNvSpPr>
            <a:spLocks noGrp="1"/>
          </p:cNvSpPr>
          <p:nvPr>
            <p:ph type="title"/>
          </p:nvPr>
        </p:nvSpPr>
        <p:spPr>
          <a:xfrm>
            <a:off x="3131840" y="-243408"/>
            <a:ext cx="5724128" cy="5184576"/>
          </a:xfrm>
        </p:spPr>
        <p:txBody>
          <a:bodyPr>
            <a:normAutofit/>
          </a:bodyPr>
          <a:lstStyle/>
          <a:p>
            <a:pPr algn="l"/>
            <a:r>
              <a:rPr lang="de-DE" sz="1800" dirty="0" smtClean="0">
                <a:solidFill>
                  <a:schemeClr val="bg1"/>
                </a:solidFill>
                <a:latin typeface="Arial Black" pitchFamily="34" charset="0"/>
                <a:cs typeface="Aharoni" pitchFamily="2" charset="-79"/>
              </a:rPr>
              <a:t>1,2 Millionen Menschen in Äthiopien sind mit HIV infiziert.</a:t>
            </a:r>
            <a:r>
              <a:rPr lang="de-DE" sz="1800" i="1" dirty="0" smtClean="0">
                <a:solidFill>
                  <a:schemeClr val="bg1"/>
                </a:solidFill>
                <a:latin typeface="Arial Black" pitchFamily="34" charset="0"/>
              </a:rPr>
              <a:t> Menschen für Menschen </a:t>
            </a:r>
            <a:r>
              <a:rPr lang="de-DE" sz="1800" dirty="0" smtClean="0">
                <a:solidFill>
                  <a:schemeClr val="bg1"/>
                </a:solidFill>
                <a:latin typeface="Arial Black" pitchFamily="34" charset="0"/>
              </a:rPr>
              <a:t>initiierte ein groß angelegtes Anti-HIV- Programm, das nicht nur Infizierte betreut, sondern vor allem die Ursachen für Neuansteckungen bekämpft. Dass in den Projektgebieten eine Million Kondome gratis verteilt wurden, ist nur eine Maßnahme. In zahlreichen Kampagnen geht es vor allem darum, das Schweigen über AIDS zu brechen und die Menschen aufzuklären.</a:t>
            </a:r>
            <a:br>
              <a:rPr lang="de-DE" sz="1800" dirty="0" smtClean="0">
                <a:solidFill>
                  <a:schemeClr val="bg1"/>
                </a:solidFill>
                <a:latin typeface="Arial Black" pitchFamily="34" charset="0"/>
              </a:rPr>
            </a:br>
            <a:endParaRPr lang="de-DE" sz="1800" dirty="0">
              <a:solidFill>
                <a:schemeClr val="bg1"/>
              </a:solidFill>
              <a:latin typeface="Arial Black" pitchFamily="34" charset="0"/>
              <a:cs typeface="Aharoni" pitchFamily="2" charset="-79"/>
            </a:endParaRPr>
          </a:p>
        </p:txBody>
      </p:sp>
    </p:spTree>
  </p:cSld>
  <p:clrMapOvr>
    <a:masterClrMapping/>
  </p:clrMapOvr>
  <p:transition spd="slow" advTm="1000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menschenfuermenschen.de/typo3temp/pics/0460b97976.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a:xfrm>
            <a:off x="2751112" y="-243408"/>
            <a:ext cx="6645424" cy="6583362"/>
          </a:xfrm>
        </p:spPr>
        <p:txBody>
          <a:bodyPr>
            <a:normAutofit fontScale="90000"/>
          </a:bodyPr>
          <a:lstStyle/>
          <a:p>
            <a:pPr algn="l"/>
            <a:r>
              <a:rPr lang="de-DE" sz="2400" dirty="0" smtClean="0">
                <a:solidFill>
                  <a:schemeClr val="bg1"/>
                </a:solidFill>
                <a:latin typeface="Arial Black" pitchFamily="34" charset="0"/>
              </a:rPr>
              <a:t>Seit Jahren kämpft Menschen für Menschen für die Rechte der Frauen in Äthiopien. Denn obwohl die äthiopische Verfassung Frauen weitgehend dieselben Rechte wie Männern einräumt, sind Mädchen und Frauen im Alltag noch immer stark benachteiligt und tragen die Hauptlast der Armut – im wahrsten Sinne des Wortes sogar, wenn man sie über Kilometer hinweg Holzbündel oder schwere Wasserkrüge tragen sieht. Derartig zeit- und arbeitsintensive Aufgaben im Haushalt verwehren ihnen ebenso wie die althergebrachte Denkweise den Zugang zu Schul- und Berufsbildung und damit auch zur Erwerbstätigkeit.</a:t>
            </a:r>
            <a:r>
              <a:rPr lang="de-DE" sz="2400" dirty="0" smtClean="0">
                <a:solidFill>
                  <a:schemeClr val="bg1"/>
                </a:solidFill>
              </a:rPr>
              <a:t/>
            </a:r>
            <a:br>
              <a:rPr lang="de-DE" sz="2400" dirty="0" smtClean="0">
                <a:solidFill>
                  <a:schemeClr val="bg1"/>
                </a:solidFill>
              </a:rPr>
            </a:br>
            <a:endParaRPr lang="de-DE" sz="2400" dirty="0">
              <a:solidFill>
                <a:schemeClr val="bg1"/>
              </a:solidFill>
              <a:latin typeface="Arial Black" pitchFamily="34" charset="0"/>
            </a:endParaRPr>
          </a:p>
        </p:txBody>
      </p:sp>
    </p:spTree>
  </p:cSld>
  <p:clrMapOvr>
    <a:masterClrMapping/>
  </p:clrMapOvr>
  <p:transition spd="slow" advTm="1000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z-online.de/bilder/2009/03/07/95066/1454917505-wasser_475px.9.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2" name="Titel 1"/>
          <p:cNvSpPr>
            <a:spLocks noGrp="1"/>
          </p:cNvSpPr>
          <p:nvPr>
            <p:ph type="title"/>
          </p:nvPr>
        </p:nvSpPr>
        <p:spPr/>
        <p:txBody>
          <a:bodyPr/>
          <a:lstStyle/>
          <a:p>
            <a:r>
              <a:rPr lang="de-DE" dirty="0" smtClean="0">
                <a:solidFill>
                  <a:schemeClr val="bg1"/>
                </a:solidFill>
              </a:rPr>
              <a:t>Bisher </a:t>
            </a:r>
            <a:r>
              <a:rPr lang="de-DE" dirty="0" smtClean="0">
                <a:solidFill>
                  <a:schemeClr val="bg1"/>
                </a:solidFill>
              </a:rPr>
              <a:t>erreicht </a:t>
            </a:r>
            <a:r>
              <a:rPr lang="de-DE" dirty="0" smtClean="0">
                <a:solidFill>
                  <a:schemeClr val="bg1"/>
                </a:solidFill>
              </a:rPr>
              <a:t>im Bereich: Wasser</a:t>
            </a:r>
            <a:endParaRPr lang="de-DE" dirty="0">
              <a:solidFill>
                <a:schemeClr val="bg1"/>
              </a:solidFill>
            </a:endParaRPr>
          </a:p>
        </p:txBody>
      </p:sp>
      <p:sp>
        <p:nvSpPr>
          <p:cNvPr id="3" name="Inhaltsplatzhalter 2"/>
          <p:cNvSpPr>
            <a:spLocks noGrp="1"/>
          </p:cNvSpPr>
          <p:nvPr>
            <p:ph idx="1"/>
          </p:nvPr>
        </p:nvSpPr>
        <p:spPr/>
        <p:txBody>
          <a:bodyPr/>
          <a:lstStyle/>
          <a:p>
            <a:pPr>
              <a:buNone/>
            </a:pPr>
            <a:endParaRPr lang="de-DE" dirty="0" smtClean="0">
              <a:solidFill>
                <a:srgbClr val="00B0F0"/>
              </a:solidFill>
            </a:endParaRPr>
          </a:p>
          <a:p>
            <a:pPr algn="ctr">
              <a:buNone/>
            </a:pPr>
            <a:r>
              <a:rPr lang="de-DE" b="1" i="1" u="sng" dirty="0" smtClean="0">
                <a:solidFill>
                  <a:schemeClr val="bg1"/>
                </a:solidFill>
              </a:rPr>
              <a:t>-1.598</a:t>
            </a:r>
            <a:r>
              <a:rPr lang="de-DE" b="1" dirty="0" smtClean="0">
                <a:solidFill>
                  <a:schemeClr val="bg1"/>
                </a:solidFill>
              </a:rPr>
              <a:t> Brunnen</a:t>
            </a:r>
          </a:p>
          <a:p>
            <a:pPr algn="ctr">
              <a:buClr>
                <a:srgbClr val="FF0000"/>
              </a:buClr>
              <a:buNone/>
            </a:pPr>
            <a:r>
              <a:rPr lang="de-DE" b="1" i="1" u="sng" dirty="0" smtClean="0">
                <a:solidFill>
                  <a:schemeClr val="bg1"/>
                </a:solidFill>
              </a:rPr>
              <a:t>-55</a:t>
            </a:r>
            <a:r>
              <a:rPr lang="de-DE" b="1" dirty="0" smtClean="0">
                <a:solidFill>
                  <a:schemeClr val="bg1"/>
                </a:solidFill>
              </a:rPr>
              <a:t> Bewässerungsanlagen</a:t>
            </a:r>
          </a:p>
          <a:p>
            <a:pPr algn="ctr">
              <a:buClr>
                <a:srgbClr val="FF0000"/>
              </a:buClr>
              <a:buNone/>
            </a:pPr>
            <a:r>
              <a:rPr lang="de-DE" b="1" i="1" u="sng" dirty="0" smtClean="0">
                <a:solidFill>
                  <a:schemeClr val="bg1"/>
                </a:solidFill>
              </a:rPr>
              <a:t>-66</a:t>
            </a:r>
            <a:r>
              <a:rPr lang="de-DE" b="1" dirty="0" smtClean="0">
                <a:solidFill>
                  <a:schemeClr val="bg1"/>
                </a:solidFill>
              </a:rPr>
              <a:t> Wasserreservoirs</a:t>
            </a:r>
          </a:p>
          <a:p>
            <a:pPr>
              <a:buNone/>
            </a:pPr>
            <a:endParaRPr lang="de-DE" dirty="0" smtClean="0"/>
          </a:p>
        </p:txBody>
      </p:sp>
    </p:spTree>
  </p:cSld>
  <p:clrMapOvr>
    <a:masterClrMapping/>
  </p:clrMapOvr>
  <p:transition spd="slow" advTm="10000">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c0e4d15f0.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Titel 1"/>
          <p:cNvSpPr>
            <a:spLocks noGrp="1"/>
          </p:cNvSpPr>
          <p:nvPr>
            <p:ph type="title"/>
          </p:nvPr>
        </p:nvSpPr>
        <p:spPr/>
        <p:txBody>
          <a:bodyPr/>
          <a:lstStyle/>
          <a:p>
            <a:r>
              <a:rPr lang="de-DE" dirty="0" smtClean="0">
                <a:solidFill>
                  <a:schemeClr val="bg1"/>
                </a:solidFill>
              </a:rPr>
              <a:t>Bisher </a:t>
            </a:r>
            <a:r>
              <a:rPr lang="de-DE" dirty="0" smtClean="0">
                <a:solidFill>
                  <a:schemeClr val="bg1"/>
                </a:solidFill>
              </a:rPr>
              <a:t>erreicht </a:t>
            </a:r>
            <a:r>
              <a:rPr lang="de-DE" dirty="0" smtClean="0">
                <a:solidFill>
                  <a:schemeClr val="bg1"/>
                </a:solidFill>
              </a:rPr>
              <a:t>im Bereich: Bildung</a:t>
            </a:r>
            <a:endParaRPr lang="de-DE" dirty="0">
              <a:solidFill>
                <a:schemeClr val="bg1"/>
              </a:solidFill>
            </a:endParaRPr>
          </a:p>
        </p:txBody>
      </p:sp>
      <p:sp>
        <p:nvSpPr>
          <p:cNvPr id="3" name="Inhaltsplatzhalter 2"/>
          <p:cNvSpPr>
            <a:spLocks noGrp="1"/>
          </p:cNvSpPr>
          <p:nvPr>
            <p:ph idx="1"/>
          </p:nvPr>
        </p:nvSpPr>
        <p:spPr/>
        <p:txBody>
          <a:bodyPr>
            <a:normAutofit/>
          </a:bodyPr>
          <a:lstStyle/>
          <a:p>
            <a:pPr algn="ctr">
              <a:buClr>
                <a:srgbClr val="FF0000"/>
              </a:buClr>
              <a:buNone/>
            </a:pPr>
            <a:r>
              <a:rPr lang="de-DE" b="1" u="sng" dirty="0" smtClean="0">
                <a:solidFill>
                  <a:schemeClr val="bg1"/>
                </a:solidFill>
              </a:rPr>
              <a:t>-</a:t>
            </a:r>
            <a:r>
              <a:rPr lang="de-DE" b="1" u="sng" dirty="0" smtClean="0">
                <a:solidFill>
                  <a:schemeClr val="bg1"/>
                </a:solidFill>
              </a:rPr>
              <a:t> </a:t>
            </a:r>
            <a:r>
              <a:rPr lang="de-DE" b="1" u="sng" dirty="0" smtClean="0">
                <a:solidFill>
                  <a:schemeClr val="bg1"/>
                </a:solidFill>
              </a:rPr>
              <a:t>285 </a:t>
            </a:r>
            <a:r>
              <a:rPr lang="de-DE" b="1" dirty="0" smtClean="0">
                <a:solidFill>
                  <a:schemeClr val="bg1"/>
                </a:solidFill>
              </a:rPr>
              <a:t>Schulen</a:t>
            </a:r>
          </a:p>
          <a:p>
            <a:pPr algn="ctr">
              <a:buClr>
                <a:srgbClr val="FF0000"/>
              </a:buClr>
              <a:buNone/>
            </a:pPr>
            <a:r>
              <a:rPr lang="de-DE" b="1" u="sng" dirty="0" smtClean="0">
                <a:solidFill>
                  <a:schemeClr val="bg1"/>
                </a:solidFill>
              </a:rPr>
              <a:t>– 4 </a:t>
            </a:r>
            <a:r>
              <a:rPr lang="de-DE" b="1" dirty="0" smtClean="0">
                <a:solidFill>
                  <a:schemeClr val="bg1"/>
                </a:solidFill>
              </a:rPr>
              <a:t>Trainingszentren</a:t>
            </a:r>
          </a:p>
          <a:p>
            <a:pPr algn="ctr">
              <a:buClr>
                <a:srgbClr val="FF0000"/>
              </a:buClr>
              <a:buNone/>
            </a:pPr>
            <a:r>
              <a:rPr lang="de-DE" b="1" u="sng" dirty="0" smtClean="0">
                <a:solidFill>
                  <a:schemeClr val="bg1"/>
                </a:solidFill>
              </a:rPr>
              <a:t>– 3 </a:t>
            </a:r>
            <a:r>
              <a:rPr lang="de-DE" b="1" dirty="0" smtClean="0">
                <a:solidFill>
                  <a:schemeClr val="bg1"/>
                </a:solidFill>
              </a:rPr>
              <a:t>Berufsbildungszentren</a:t>
            </a:r>
          </a:p>
          <a:p>
            <a:pPr algn="ctr">
              <a:buClr>
                <a:srgbClr val="FF0000"/>
              </a:buClr>
              <a:buNone/>
            </a:pPr>
            <a:r>
              <a:rPr lang="de-DE" b="1" u="sng" dirty="0" smtClean="0">
                <a:solidFill>
                  <a:schemeClr val="bg1"/>
                </a:solidFill>
              </a:rPr>
              <a:t>– 1 </a:t>
            </a:r>
            <a:r>
              <a:rPr lang="de-DE" b="1" dirty="0" err="1" smtClean="0">
                <a:solidFill>
                  <a:schemeClr val="bg1"/>
                </a:solidFill>
              </a:rPr>
              <a:t>Agro</a:t>
            </a:r>
            <a:r>
              <a:rPr lang="de-DE" b="1" dirty="0" smtClean="0">
                <a:solidFill>
                  <a:schemeClr val="bg1"/>
                </a:solidFill>
              </a:rPr>
              <a:t> Technical </a:t>
            </a:r>
            <a:r>
              <a:rPr lang="de-DE" b="1" dirty="0" err="1" smtClean="0">
                <a:solidFill>
                  <a:schemeClr val="bg1"/>
                </a:solidFill>
              </a:rPr>
              <a:t>and</a:t>
            </a:r>
            <a:r>
              <a:rPr lang="de-DE" b="1" dirty="0" smtClean="0">
                <a:solidFill>
                  <a:schemeClr val="bg1"/>
                </a:solidFill>
              </a:rPr>
              <a:t> Technology College (ATTC)</a:t>
            </a:r>
          </a:p>
          <a:p>
            <a:pPr algn="ctr">
              <a:buClr>
                <a:srgbClr val="FF0000"/>
              </a:buClr>
              <a:buNone/>
            </a:pPr>
            <a:r>
              <a:rPr lang="de-DE" b="1" u="sng" dirty="0" smtClean="0">
                <a:solidFill>
                  <a:schemeClr val="bg1"/>
                </a:solidFill>
              </a:rPr>
              <a:t>– 4 </a:t>
            </a:r>
            <a:r>
              <a:rPr lang="de-DE" b="1" dirty="0" smtClean="0">
                <a:solidFill>
                  <a:schemeClr val="bg1"/>
                </a:solidFill>
              </a:rPr>
              <a:t>Wohnheime für Schülerinnen und Schüler</a:t>
            </a:r>
          </a:p>
          <a:p>
            <a:pPr algn="ctr">
              <a:buClr>
                <a:srgbClr val="FF0000"/>
              </a:buClr>
              <a:buNone/>
            </a:pPr>
            <a:r>
              <a:rPr lang="de-DE" b="1" dirty="0" smtClean="0">
                <a:solidFill>
                  <a:schemeClr val="bg1"/>
                </a:solidFill>
              </a:rPr>
              <a:t>– Alphabetisierungsprogramme für 225.401 Menschen</a:t>
            </a:r>
            <a:endParaRPr lang="de-DE" sz="1800" b="1" dirty="0" smtClean="0">
              <a:solidFill>
                <a:schemeClr val="bg1"/>
              </a:solidFill>
            </a:endParaRPr>
          </a:p>
          <a:p>
            <a:endParaRPr lang="de-DE" dirty="0"/>
          </a:p>
        </p:txBody>
      </p:sp>
    </p:spTree>
  </p:cSld>
  <p:clrMapOvr>
    <a:masterClrMapping/>
  </p:clrMapOvr>
  <p:transition spd="slow" advTm="10000">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ec2a202fa.jpg"/>
          <p:cNvPicPr>
            <a:picLocks noChangeAspect="1" noChangeArrowheads="1"/>
          </p:cNvPicPr>
          <p:nvPr/>
        </p:nvPicPr>
        <p:blipFill>
          <a:blip r:embed="rId2" cstate="print"/>
          <a:srcRect/>
          <a:stretch>
            <a:fillRect/>
          </a:stretch>
        </p:blipFill>
        <p:spPr bwMode="auto">
          <a:xfrm>
            <a:off x="-36512" y="-27384"/>
            <a:ext cx="9180512" cy="6885385"/>
          </a:xfrm>
          <a:prstGeom prst="rect">
            <a:avLst/>
          </a:prstGeom>
          <a:noFill/>
        </p:spPr>
      </p:pic>
      <p:sp>
        <p:nvSpPr>
          <p:cNvPr id="2" name="Titel 1"/>
          <p:cNvSpPr>
            <a:spLocks noGrp="1"/>
          </p:cNvSpPr>
          <p:nvPr>
            <p:ph type="title"/>
          </p:nvPr>
        </p:nvSpPr>
        <p:spPr>
          <a:xfrm>
            <a:off x="457200" y="44624"/>
            <a:ext cx="8229600" cy="1143000"/>
          </a:xfrm>
        </p:spPr>
        <p:txBody>
          <a:bodyPr>
            <a:normAutofit fontScale="90000"/>
          </a:bodyPr>
          <a:lstStyle/>
          <a:p>
            <a:r>
              <a:rPr lang="de-DE" dirty="0" smtClean="0">
                <a:solidFill>
                  <a:schemeClr val="bg1"/>
                </a:solidFill>
              </a:rPr>
              <a:t>Bisher </a:t>
            </a:r>
            <a:r>
              <a:rPr lang="de-DE" dirty="0" smtClean="0">
                <a:solidFill>
                  <a:schemeClr val="bg1"/>
                </a:solidFill>
              </a:rPr>
              <a:t>erreicht </a:t>
            </a:r>
            <a:r>
              <a:rPr lang="de-DE" dirty="0" smtClean="0">
                <a:solidFill>
                  <a:schemeClr val="bg1"/>
                </a:solidFill>
              </a:rPr>
              <a:t>im Bereich: Gesundheit</a:t>
            </a:r>
            <a:endParaRPr lang="de-DE" dirty="0">
              <a:solidFill>
                <a:schemeClr val="bg1"/>
              </a:solidFill>
            </a:endParaRPr>
          </a:p>
        </p:txBody>
      </p:sp>
      <p:sp>
        <p:nvSpPr>
          <p:cNvPr id="3" name="Inhaltsplatzhalter 2"/>
          <p:cNvSpPr>
            <a:spLocks noGrp="1"/>
          </p:cNvSpPr>
          <p:nvPr>
            <p:ph idx="1"/>
          </p:nvPr>
        </p:nvSpPr>
        <p:spPr>
          <a:xfrm>
            <a:off x="467544" y="1135285"/>
            <a:ext cx="8229600" cy="4525963"/>
          </a:xfrm>
        </p:spPr>
        <p:txBody>
          <a:bodyPr>
            <a:normAutofit/>
          </a:bodyPr>
          <a:lstStyle/>
          <a:p>
            <a:pPr algn="ctr">
              <a:buNone/>
            </a:pPr>
            <a:r>
              <a:rPr lang="de-DE" b="1" u="sng" dirty="0" smtClean="0">
                <a:solidFill>
                  <a:schemeClr val="bg1"/>
                </a:solidFill>
              </a:rPr>
              <a:t>– 86 </a:t>
            </a:r>
            <a:r>
              <a:rPr lang="de-DE" b="1" dirty="0" smtClean="0">
                <a:solidFill>
                  <a:schemeClr val="bg1"/>
                </a:solidFill>
              </a:rPr>
              <a:t>Gesundheitsstationen</a:t>
            </a:r>
          </a:p>
          <a:p>
            <a:pPr algn="ctr">
              <a:buNone/>
            </a:pPr>
            <a:r>
              <a:rPr lang="de-DE" b="1" dirty="0" smtClean="0">
                <a:solidFill>
                  <a:schemeClr val="bg1"/>
                </a:solidFill>
              </a:rPr>
              <a:t>–</a:t>
            </a:r>
            <a:r>
              <a:rPr lang="de-DE" b="1" u="sng" dirty="0" smtClean="0">
                <a:solidFill>
                  <a:schemeClr val="bg1"/>
                </a:solidFill>
              </a:rPr>
              <a:t> 11 </a:t>
            </a:r>
            <a:r>
              <a:rPr lang="de-DE" b="1" dirty="0" smtClean="0">
                <a:solidFill>
                  <a:schemeClr val="bg1"/>
                </a:solidFill>
              </a:rPr>
              <a:t>Polikliniken</a:t>
            </a:r>
          </a:p>
          <a:p>
            <a:pPr algn="ctr">
              <a:buNone/>
            </a:pPr>
            <a:r>
              <a:rPr lang="de-DE" b="1" u="sng" dirty="0" smtClean="0">
                <a:solidFill>
                  <a:schemeClr val="bg1"/>
                </a:solidFill>
              </a:rPr>
              <a:t>– 3 </a:t>
            </a:r>
            <a:r>
              <a:rPr lang="de-DE" b="1" dirty="0" smtClean="0">
                <a:solidFill>
                  <a:schemeClr val="bg1"/>
                </a:solidFill>
              </a:rPr>
              <a:t>Krankenhäuser</a:t>
            </a:r>
          </a:p>
          <a:p>
            <a:pPr algn="ctr">
              <a:buNone/>
            </a:pPr>
            <a:r>
              <a:rPr lang="de-DE" b="1" u="sng" dirty="0" smtClean="0">
                <a:solidFill>
                  <a:schemeClr val="bg1"/>
                </a:solidFill>
              </a:rPr>
              <a:t>– 33 </a:t>
            </a:r>
            <a:r>
              <a:rPr lang="de-DE" b="1" dirty="0" smtClean="0">
                <a:solidFill>
                  <a:schemeClr val="bg1"/>
                </a:solidFill>
              </a:rPr>
              <a:t>Krankenwagen</a:t>
            </a:r>
          </a:p>
          <a:p>
            <a:pPr algn="ctr">
              <a:buNone/>
            </a:pPr>
            <a:r>
              <a:rPr lang="de-DE" b="1" u="sng" dirty="0" smtClean="0">
                <a:solidFill>
                  <a:schemeClr val="bg1"/>
                </a:solidFill>
              </a:rPr>
              <a:t>– </a:t>
            </a:r>
            <a:r>
              <a:rPr lang="de-DE" u="sng" dirty="0" smtClean="0">
                <a:solidFill>
                  <a:schemeClr val="bg1"/>
                </a:solidFill>
              </a:rPr>
              <a:t>45.295</a:t>
            </a:r>
            <a:r>
              <a:rPr lang="de-DE" b="1" u="sng" dirty="0" smtClean="0">
                <a:solidFill>
                  <a:schemeClr val="bg1"/>
                </a:solidFill>
              </a:rPr>
              <a:t> </a:t>
            </a:r>
            <a:r>
              <a:rPr lang="de-DE" b="1" dirty="0" smtClean="0">
                <a:solidFill>
                  <a:schemeClr val="bg1"/>
                </a:solidFill>
              </a:rPr>
              <a:t>Augenoperationen (Trachom)</a:t>
            </a:r>
          </a:p>
          <a:p>
            <a:pPr algn="ctr">
              <a:buNone/>
            </a:pPr>
            <a:r>
              <a:rPr lang="de-DE" b="1" dirty="0" smtClean="0">
                <a:solidFill>
                  <a:schemeClr val="bg1"/>
                </a:solidFill>
              </a:rPr>
              <a:t>– großangelegte Anti-HIV-Kampagnen</a:t>
            </a:r>
          </a:p>
          <a:p>
            <a:endParaRPr lang="de-DE" dirty="0">
              <a:solidFill>
                <a:schemeClr val="bg1"/>
              </a:solidFill>
            </a:endParaRPr>
          </a:p>
        </p:txBody>
      </p:sp>
    </p:spTree>
  </p:cSld>
  <p:clrMapOvr>
    <a:masterClrMapping/>
  </p:clrMapOvr>
  <p:transition spd="slow" advTm="10000">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f8dcf18833.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lstStyle/>
          <a:p>
            <a:r>
              <a:rPr lang="de-DE" dirty="0" smtClean="0">
                <a:solidFill>
                  <a:schemeClr val="bg1"/>
                </a:solidFill>
              </a:rPr>
              <a:t>Bisher </a:t>
            </a:r>
            <a:r>
              <a:rPr lang="de-DE" dirty="0" smtClean="0">
                <a:solidFill>
                  <a:schemeClr val="bg1"/>
                </a:solidFill>
              </a:rPr>
              <a:t>erreicht </a:t>
            </a:r>
            <a:r>
              <a:rPr lang="de-DE" dirty="0" smtClean="0">
                <a:solidFill>
                  <a:schemeClr val="bg1"/>
                </a:solidFill>
              </a:rPr>
              <a:t>im Bereich: Frauen</a:t>
            </a:r>
            <a:endParaRPr lang="de-DE" dirty="0">
              <a:solidFill>
                <a:schemeClr val="bg1"/>
              </a:solidFill>
            </a:endParaRPr>
          </a:p>
        </p:txBody>
      </p:sp>
      <p:sp>
        <p:nvSpPr>
          <p:cNvPr id="3" name="Inhaltsplatzhalter 2"/>
          <p:cNvSpPr>
            <a:spLocks noGrp="1"/>
          </p:cNvSpPr>
          <p:nvPr>
            <p:ph idx="1"/>
          </p:nvPr>
        </p:nvSpPr>
        <p:spPr/>
        <p:txBody>
          <a:bodyPr/>
          <a:lstStyle/>
          <a:p>
            <a:pPr algn="ctr">
              <a:buNone/>
            </a:pPr>
            <a:r>
              <a:rPr lang="de-DE" b="1" dirty="0" smtClean="0">
                <a:solidFill>
                  <a:schemeClr val="bg1"/>
                </a:solidFill>
                <a:effectLst>
                  <a:outerShdw blurRad="38100" dist="38100" dir="2700000" algn="tl">
                    <a:srgbClr val="000000">
                      <a:alpha val="43137"/>
                    </a:srgbClr>
                  </a:outerShdw>
                </a:effectLst>
              </a:rPr>
              <a:t>– 17.613 Kleinkreditnehmerinnen</a:t>
            </a:r>
          </a:p>
          <a:p>
            <a:pPr algn="ctr">
              <a:buNone/>
            </a:pPr>
            <a:r>
              <a:rPr lang="de-DE" b="1" dirty="0" smtClean="0">
                <a:solidFill>
                  <a:schemeClr val="bg1"/>
                </a:solidFill>
                <a:effectLst>
                  <a:outerShdw blurRad="38100" dist="38100" dir="2700000" algn="tl">
                    <a:srgbClr val="000000">
                      <a:alpha val="43137"/>
                    </a:srgbClr>
                  </a:outerShdw>
                </a:effectLst>
              </a:rPr>
              <a:t>– Weiterbildungsmaßnahmen für 45.496 Teilnehmerinnen</a:t>
            </a:r>
          </a:p>
          <a:p>
            <a:pPr algn="ctr">
              <a:buNone/>
            </a:pPr>
            <a:r>
              <a:rPr lang="de-DE" b="1" dirty="0" smtClean="0">
                <a:solidFill>
                  <a:schemeClr val="bg1"/>
                </a:solidFill>
                <a:effectLst>
                  <a:outerShdw blurRad="38100" dist="38100" dir="2700000" algn="tl">
                    <a:srgbClr val="000000">
                      <a:alpha val="43137"/>
                    </a:srgbClr>
                  </a:outerShdw>
                </a:effectLst>
              </a:rPr>
              <a:t>– 4 Wohnheime für Schülerinnen</a:t>
            </a:r>
          </a:p>
          <a:p>
            <a:pPr algn="ctr">
              <a:buNone/>
            </a:pPr>
            <a:r>
              <a:rPr lang="de-DE" b="1" dirty="0" smtClean="0">
                <a:solidFill>
                  <a:schemeClr val="bg1"/>
                </a:solidFill>
                <a:effectLst>
                  <a:outerShdw blurRad="38100" dist="38100" dir="2700000" algn="tl">
                    <a:srgbClr val="000000">
                      <a:alpha val="43137"/>
                    </a:srgbClr>
                  </a:outerShdw>
                </a:effectLst>
              </a:rPr>
              <a:t>– Erfolgreiche Aufklärungsarbeit zu Frühverheiratung und weiblicher Genitalverstümmelung</a:t>
            </a:r>
          </a:p>
          <a:p>
            <a:endParaRPr lang="de-DE" dirty="0">
              <a:effectLst>
                <a:outerShdw blurRad="38100" dist="38100" dir="2700000" algn="tl">
                  <a:srgbClr val="000000">
                    <a:alpha val="43137"/>
                  </a:srgbClr>
                </a:outerShdw>
              </a:effectLst>
            </a:endParaRPr>
          </a:p>
        </p:txBody>
      </p:sp>
    </p:spTree>
  </p:cSld>
  <p:clrMapOvr>
    <a:masterClrMapping/>
  </p:clrMapOvr>
  <p:transition spd="slow" advTm="10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nschenfuermenschen.de/typo3temp/pics/cc0e4d15f0.jpg"/>
          <p:cNvPicPr>
            <a:picLocks noChangeAspect="1" noChangeArrowheads="1"/>
          </p:cNvPicPr>
          <p:nvPr/>
        </p:nvPicPr>
        <p:blipFill>
          <a:blip r:embed="rId2" cstate="print"/>
          <a:srcRect/>
          <a:stretch>
            <a:fillRect/>
          </a:stretch>
        </p:blipFill>
        <p:spPr bwMode="auto">
          <a:xfrm>
            <a:off x="-36512" y="0"/>
            <a:ext cx="9180512" cy="6885385"/>
          </a:xfrm>
          <a:prstGeom prst="rect">
            <a:avLst/>
          </a:prstGeom>
          <a:noFill/>
        </p:spPr>
      </p:pic>
      <p:sp>
        <p:nvSpPr>
          <p:cNvPr id="2" name="Titel 1"/>
          <p:cNvSpPr>
            <a:spLocks noGrp="1"/>
          </p:cNvSpPr>
          <p:nvPr>
            <p:ph type="title"/>
          </p:nvPr>
        </p:nvSpPr>
        <p:spPr>
          <a:xfrm>
            <a:off x="467544" y="260648"/>
            <a:ext cx="8229600" cy="1143000"/>
          </a:xfrm>
        </p:spPr>
        <p:txBody>
          <a:bodyPr>
            <a:normAutofit fontScale="90000"/>
          </a:bodyPr>
          <a:lstStyle/>
          <a:p>
            <a:r>
              <a:rPr lang="de-DE" sz="6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Projekt: „ABC-2015“ </a:t>
            </a:r>
            <a:r>
              <a:rPr lang="de-DE" b="1" dirty="0" smtClean="0"/>
              <a:t/>
            </a:r>
            <a:br>
              <a:rPr lang="de-DE" b="1" dirty="0" smtClean="0"/>
            </a:br>
            <a:endParaRPr lang="de-DE" dirty="0"/>
          </a:p>
        </p:txBody>
      </p:sp>
      <p:sp>
        <p:nvSpPr>
          <p:cNvPr id="3" name="Inhaltsplatzhalter 2"/>
          <p:cNvSpPr>
            <a:spLocks noGrp="1"/>
          </p:cNvSpPr>
          <p:nvPr>
            <p:ph idx="1"/>
          </p:nvPr>
        </p:nvSpPr>
        <p:spPr>
          <a:xfrm>
            <a:off x="457200" y="1600200"/>
            <a:ext cx="8229600" cy="4853136"/>
          </a:xfrm>
        </p:spPr>
        <p:txBody>
          <a:bodyPr>
            <a:normAutofit/>
          </a:bodyPr>
          <a:lstStyle/>
          <a:p>
            <a:pPr>
              <a:buNone/>
            </a:pPr>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Ziele bis 2015:</a:t>
            </a:r>
          </a:p>
          <a:p>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Drastische Erhöhung der Alphabetisierungsrate</a:t>
            </a:r>
          </a:p>
          <a:p>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Lese- und Schreibprogramme für Erwachsene</a:t>
            </a:r>
          </a:p>
          <a:p>
            <a:r>
              <a:rPr lang="de-D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Bau von Grund- und Hauptschulen sowie Gymnasien und Einrichtung von Bibliotheken</a:t>
            </a:r>
          </a:p>
          <a:p>
            <a:endParaRPr lang="de-DE" dirty="0"/>
          </a:p>
        </p:txBody>
      </p:sp>
    </p:spTree>
  </p:cSld>
  <p:clrMapOvr>
    <a:masterClrMapping/>
  </p:clrMapOvr>
  <p:transition spd="slow" advTm="10000">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iportal.inwent.org/uploads/pics/Defal%C3%A9_Blick_ins_Tal_neu_.jpg"/>
          <p:cNvPicPr>
            <a:picLocks noChangeAspect="1" noChangeArrowheads="1"/>
          </p:cNvPicPr>
          <p:nvPr/>
        </p:nvPicPr>
        <p:blipFill>
          <a:blip r:embed="rId2" cstate="print"/>
          <a:srcRect/>
          <a:stretch>
            <a:fillRect/>
          </a:stretch>
        </p:blipFill>
        <p:spPr bwMode="auto">
          <a:xfrm>
            <a:off x="-36512" y="-27384"/>
            <a:ext cx="9180512" cy="6885384"/>
          </a:xfrm>
          <a:prstGeom prst="rect">
            <a:avLst/>
          </a:prstGeom>
          <a:noFill/>
        </p:spPr>
      </p:pic>
      <p:sp>
        <p:nvSpPr>
          <p:cNvPr id="2" name="Titel 1"/>
          <p:cNvSpPr>
            <a:spLocks noGrp="1"/>
          </p:cNvSpPr>
          <p:nvPr>
            <p:ph type="title"/>
          </p:nvPr>
        </p:nvSpPr>
        <p:spPr/>
        <p:txBody>
          <a:bodyPr>
            <a:normAutofit fontScale="90000"/>
          </a:bodyPr>
          <a:lstStyle/>
          <a:p>
            <a:r>
              <a:rPr lang="de-DE" dirty="0" smtClean="0"/>
              <a:t>Bisher </a:t>
            </a:r>
            <a:r>
              <a:rPr lang="de-DE" dirty="0" smtClean="0"/>
              <a:t>erreicht </a:t>
            </a:r>
            <a:r>
              <a:rPr lang="de-DE" dirty="0" smtClean="0"/>
              <a:t>im Bereich: Landwirtschaft</a:t>
            </a:r>
            <a:endParaRPr lang="de-DE" dirty="0"/>
          </a:p>
        </p:txBody>
      </p:sp>
      <p:sp>
        <p:nvSpPr>
          <p:cNvPr id="3" name="Inhaltsplatzhalter 2"/>
          <p:cNvSpPr>
            <a:spLocks noGrp="1"/>
          </p:cNvSpPr>
          <p:nvPr>
            <p:ph idx="1"/>
          </p:nvPr>
        </p:nvSpPr>
        <p:spPr>
          <a:xfrm>
            <a:off x="457200" y="2348880"/>
            <a:ext cx="8229600" cy="4464496"/>
          </a:xfrm>
        </p:spPr>
        <p:txBody>
          <a:bodyPr>
            <a:normAutofit fontScale="92500" lnSpcReduction="10000"/>
          </a:bodyPr>
          <a:lstStyle/>
          <a:p>
            <a:pPr algn="ctr">
              <a:buNone/>
            </a:pPr>
            <a:r>
              <a:rPr lang="de-DE" b="1" dirty="0" smtClean="0">
                <a:solidFill>
                  <a:schemeClr val="bg1"/>
                </a:solidFill>
                <a:effectLst>
                  <a:outerShdw blurRad="38100" dist="38100" dir="2700000" algn="tl">
                    <a:srgbClr val="000000">
                      <a:alpha val="43137"/>
                    </a:srgbClr>
                  </a:outerShdw>
                </a:effectLst>
              </a:rPr>
              <a:t>– Produktion und Verteilung von 112 Millionen Baumsetzlingen zur Aufforstung</a:t>
            </a:r>
          </a:p>
          <a:p>
            <a:pPr algn="ctr">
              <a:buNone/>
            </a:pPr>
            <a:r>
              <a:rPr lang="de-DE" b="1" dirty="0" smtClean="0">
                <a:solidFill>
                  <a:schemeClr val="bg1"/>
                </a:solidFill>
                <a:effectLst>
                  <a:outerShdw blurRad="38100" dist="38100" dir="2700000" algn="tl">
                    <a:srgbClr val="000000">
                      <a:alpha val="43137"/>
                    </a:srgbClr>
                  </a:outerShdw>
                </a:effectLst>
              </a:rPr>
              <a:t>– Landwirtschaftstrainings für 86.754 Teilnehmer</a:t>
            </a:r>
          </a:p>
          <a:p>
            <a:pPr algn="ctr">
              <a:buNone/>
            </a:pPr>
            <a:r>
              <a:rPr lang="de-DE" b="1" dirty="0" smtClean="0">
                <a:solidFill>
                  <a:schemeClr val="bg1"/>
                </a:solidFill>
                <a:effectLst>
                  <a:outerShdw blurRad="38100" dist="38100" dir="2700000" algn="tl">
                    <a:srgbClr val="000000">
                      <a:alpha val="43137"/>
                    </a:srgbClr>
                  </a:outerShdw>
                </a:effectLst>
              </a:rPr>
              <a:t>– Insgesamt 41.410 km lange Terrassen, Stein- und Erdwälle zum Schutz vor Erosion</a:t>
            </a:r>
          </a:p>
          <a:p>
            <a:pPr algn="ctr">
              <a:buNone/>
            </a:pPr>
            <a:r>
              <a:rPr lang="de-DE" b="1" dirty="0" smtClean="0">
                <a:solidFill>
                  <a:schemeClr val="bg1"/>
                </a:solidFill>
                <a:effectLst>
                  <a:outerShdw blurRad="38100" dist="38100" dir="2700000" algn="tl">
                    <a:srgbClr val="000000">
                      <a:alpha val="43137"/>
                    </a:srgbClr>
                  </a:outerShdw>
                </a:effectLst>
              </a:rPr>
              <a:t>– Wiederaufforstung von 4.953 ha großen Landflächen</a:t>
            </a:r>
          </a:p>
          <a:p>
            <a:pPr algn="ctr">
              <a:buNone/>
            </a:pPr>
            <a:r>
              <a:rPr lang="de-DE" b="1" dirty="0" smtClean="0">
                <a:solidFill>
                  <a:schemeClr val="bg1"/>
                </a:solidFill>
                <a:effectLst>
                  <a:outerShdw blurRad="38100" dist="38100" dir="2700000" algn="tl">
                    <a:srgbClr val="000000">
                      <a:alpha val="43137"/>
                    </a:srgbClr>
                  </a:outerShdw>
                </a:effectLst>
              </a:rPr>
              <a:t>– Anpflanzung von </a:t>
            </a:r>
            <a:r>
              <a:rPr lang="de-DE" b="1" dirty="0" err="1" smtClean="0">
                <a:solidFill>
                  <a:schemeClr val="bg1"/>
                </a:solidFill>
                <a:effectLst>
                  <a:outerShdw blurRad="38100" dist="38100" dir="2700000" algn="tl">
                    <a:srgbClr val="000000">
                      <a:alpha val="43137"/>
                    </a:srgbClr>
                  </a:outerShdw>
                </a:effectLst>
              </a:rPr>
              <a:t>Vetivergras</a:t>
            </a:r>
            <a:r>
              <a:rPr lang="de-DE" b="1" dirty="0" smtClean="0">
                <a:solidFill>
                  <a:schemeClr val="bg1"/>
                </a:solidFill>
                <a:effectLst>
                  <a:outerShdw blurRad="38100" dist="38100" dir="2700000" algn="tl">
                    <a:srgbClr val="000000">
                      <a:alpha val="43137"/>
                    </a:srgbClr>
                  </a:outerShdw>
                </a:effectLst>
              </a:rPr>
              <a:t> zur Bodenkonservierung auf 3.356 km</a:t>
            </a:r>
            <a:endParaRPr lang="de-DE"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10000">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ptext.de/sites/default/files/1106/3_Millionen_Euro_fuer_Bildungsprojekte_in_Aethiopien_Menschen_fuer_Menschen_Staedtewette_erfolgreich_beendet_-7062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feld 6"/>
          <p:cNvSpPr txBox="1"/>
          <p:nvPr/>
        </p:nvSpPr>
        <p:spPr>
          <a:xfrm>
            <a:off x="1043608" y="260648"/>
            <a:ext cx="6696744" cy="2123658"/>
          </a:xfrm>
          <a:prstGeom prst="rect">
            <a:avLst/>
          </a:prstGeom>
          <a:noFill/>
        </p:spPr>
        <p:txBody>
          <a:bodyPr wrap="square" rtlCol="0">
            <a:spAutoFit/>
          </a:bodyPr>
          <a:lstStyle/>
          <a:p>
            <a:r>
              <a:rPr lang="de-DE" sz="6600" dirty="0" smtClean="0">
                <a:solidFill>
                  <a:schemeClr val="bg1"/>
                </a:solidFill>
                <a:effectLst>
                  <a:outerShdw blurRad="38100" dist="38100" dir="2700000" algn="tl">
                    <a:srgbClr val="000000">
                      <a:alpha val="43137"/>
                    </a:srgbClr>
                  </a:outerShdw>
                </a:effectLst>
              </a:rPr>
              <a:t>Haben Sie auch ein Herz für Menschen</a:t>
            </a:r>
            <a:endParaRPr lang="de-DE" sz="6600" dirty="0">
              <a:solidFill>
                <a:schemeClr val="bg1"/>
              </a:solidFill>
              <a:effectLst>
                <a:outerShdw blurRad="38100" dist="38100" dir="2700000" algn="tl">
                  <a:srgbClr val="000000">
                    <a:alpha val="43137"/>
                  </a:srgbClr>
                </a:outerShdw>
              </a:effectLst>
            </a:endParaRPr>
          </a:p>
        </p:txBody>
      </p:sp>
      <p:sp>
        <p:nvSpPr>
          <p:cNvPr id="8" name="Textfeld 7"/>
          <p:cNvSpPr txBox="1"/>
          <p:nvPr/>
        </p:nvSpPr>
        <p:spPr>
          <a:xfrm>
            <a:off x="1691680" y="3421449"/>
            <a:ext cx="5616624" cy="1015663"/>
          </a:xfrm>
          <a:prstGeom prst="rect">
            <a:avLst/>
          </a:prstGeom>
          <a:noFill/>
        </p:spPr>
        <p:txBody>
          <a:bodyPr wrap="square" rtlCol="0">
            <a:spAutoFit/>
          </a:bodyPr>
          <a:lstStyle/>
          <a:p>
            <a:pPr algn="ctr"/>
            <a:r>
              <a:rPr lang="de-DE" sz="5400" b="1" i="1" dirty="0" smtClean="0">
                <a:solidFill>
                  <a:schemeClr val="bg1"/>
                </a:solidFill>
                <a:effectLst>
                  <a:outerShdw blurRad="38100" dist="38100" dir="2700000" algn="tl">
                    <a:srgbClr val="000000">
                      <a:alpha val="43137"/>
                    </a:srgbClr>
                  </a:outerShdw>
                </a:effectLst>
              </a:rPr>
              <a:t>Jede Spende </a:t>
            </a:r>
            <a:r>
              <a:rPr lang="de-DE" sz="6000" b="1" i="1" dirty="0" smtClean="0">
                <a:solidFill>
                  <a:schemeClr val="bg1"/>
                </a:solidFill>
                <a:effectLst>
                  <a:outerShdw blurRad="38100" dist="38100" dir="2700000" algn="tl">
                    <a:srgbClr val="000000">
                      <a:alpha val="43137"/>
                    </a:srgbClr>
                  </a:outerShdw>
                </a:effectLst>
              </a:rPr>
              <a:t>hilft</a:t>
            </a:r>
            <a:r>
              <a:rPr lang="de-DE" sz="5400" b="1" i="1" dirty="0" smtClean="0">
                <a:solidFill>
                  <a:schemeClr val="bg1"/>
                </a:solidFill>
                <a:effectLst>
                  <a:outerShdw blurRad="38100" dist="38100" dir="2700000" algn="tl">
                    <a:srgbClr val="000000">
                      <a:alpha val="43137"/>
                    </a:srgbClr>
                  </a:outerShdw>
                </a:effectLst>
              </a:rPr>
              <a:t>!</a:t>
            </a:r>
            <a:endParaRPr lang="de-DE" sz="5400" b="1" i="1"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nschenfuermenschen.de/typo3temp/pics/f8dcf18833.gif"/>
          <p:cNvPicPr>
            <a:picLocks noChangeAspect="1" noChangeArrowheads="1"/>
          </p:cNvPicPr>
          <p:nvPr/>
        </p:nvPicPr>
        <p:blipFill>
          <a:blip r:embed="rId2" cstate="print"/>
          <a:srcRect/>
          <a:stretch>
            <a:fillRect/>
          </a:stretch>
        </p:blipFill>
        <p:spPr bwMode="auto">
          <a:xfrm>
            <a:off x="-36512" y="-27383"/>
            <a:ext cx="9180512" cy="6885383"/>
          </a:xfrm>
          <a:prstGeom prst="rect">
            <a:avLst/>
          </a:prstGeom>
          <a:noFill/>
        </p:spPr>
      </p:pic>
      <p:sp>
        <p:nvSpPr>
          <p:cNvPr id="2" name="Titel 1"/>
          <p:cNvSpPr>
            <a:spLocks noGrp="1"/>
          </p:cNvSpPr>
          <p:nvPr>
            <p:ph type="title"/>
          </p:nvPr>
        </p:nvSpPr>
        <p:spPr>
          <a:xfrm>
            <a:off x="467544" y="188640"/>
            <a:ext cx="8229600" cy="1143000"/>
          </a:xfrm>
        </p:spPr>
        <p:txBody>
          <a:bodyPr>
            <a:normAutofit/>
          </a:bodyPr>
          <a:lstStyle/>
          <a:p>
            <a:r>
              <a:rPr lang="de-DE"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Agrarökologie</a:t>
            </a:r>
            <a:endParaRPr lang="de-DE"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Inhaltsplatzhalter 2"/>
          <p:cNvSpPr>
            <a:spLocks noGrp="1"/>
          </p:cNvSpPr>
          <p:nvPr>
            <p:ph idx="1"/>
          </p:nvPr>
        </p:nvSpPr>
        <p:spPr>
          <a:xfrm>
            <a:off x="179512" y="620688"/>
            <a:ext cx="8507288" cy="6048672"/>
          </a:xfrm>
        </p:spPr>
        <p:txBody>
          <a:bodyPr>
            <a:noAutofit/>
          </a:bodyPr>
          <a:lstStyle/>
          <a:p>
            <a:pPr>
              <a:buNone/>
            </a:pPr>
            <a:endPar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Produktion und Verteilung von 101 Millionen Baumsetzlingen zur Aufforstung</a:t>
            </a:r>
          </a:p>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Landwirtschaftstrainings für 69.612 Teilnehmer</a:t>
            </a:r>
          </a:p>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Insgesamt 38.797 km Terrassen, Stein- und Erdwälle zum Schutz vor Bodenerosion</a:t>
            </a:r>
          </a:p>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Wiederaufforstung von 2.694 Hektar großen Landflächen</a:t>
            </a:r>
          </a:p>
          <a:p>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Anpflanzung von </a:t>
            </a:r>
            <a:r>
              <a:rPr lang="de-D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Vetivergras</a:t>
            </a:r>
            <a:r>
              <a:rPr lang="de-D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zur Bodenkonservierung auf 3.038 km</a:t>
            </a:r>
          </a:p>
        </p:txBody>
      </p:sp>
    </p:spTree>
  </p:cSld>
  <p:clrMapOvr>
    <a:masterClrMapping/>
  </p:clrMapOvr>
  <p:transition spd="slow" advTm="10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enschenfuermenschen.de/typo3temp/pics/cec2a202fa.jpg"/>
          <p:cNvPicPr>
            <a:picLocks noChangeAspect="1" noChangeArrowheads="1"/>
          </p:cNvPicPr>
          <p:nvPr/>
        </p:nvPicPr>
        <p:blipFill>
          <a:blip r:embed="rId2" cstate="print"/>
          <a:srcRect/>
          <a:stretch>
            <a:fillRect/>
          </a:stretch>
        </p:blipFill>
        <p:spPr bwMode="auto">
          <a:xfrm>
            <a:off x="-36512" y="-27384"/>
            <a:ext cx="9180512" cy="6885385"/>
          </a:xfrm>
          <a:prstGeom prst="rect">
            <a:avLst/>
          </a:prstGeom>
          <a:noFill/>
        </p:spPr>
      </p:pic>
      <p:sp>
        <p:nvSpPr>
          <p:cNvPr id="2" name="Titel 1"/>
          <p:cNvSpPr>
            <a:spLocks noGrp="1"/>
          </p:cNvSpPr>
          <p:nvPr>
            <p:ph type="title"/>
          </p:nvPr>
        </p:nvSpPr>
        <p:spPr/>
        <p:txBody>
          <a:bodyPr>
            <a:normAutofit/>
          </a:bodyPr>
          <a:lstStyle/>
          <a:p>
            <a:r>
              <a:rPr lang="de-DE"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Projekt: Gesundheit</a:t>
            </a:r>
            <a:endParaRPr lang="de-DE"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Inhaltsplatzhalter 2"/>
          <p:cNvSpPr>
            <a:spLocks noGrp="1"/>
          </p:cNvSpPr>
          <p:nvPr>
            <p:ph idx="1"/>
          </p:nvPr>
        </p:nvSpPr>
        <p:spPr>
          <a:xfrm>
            <a:off x="457200" y="836712"/>
            <a:ext cx="8229600" cy="5544616"/>
          </a:xfrm>
        </p:spPr>
        <p:txBody>
          <a:bodyPr>
            <a:normAutofit lnSpcReduction="10000"/>
          </a:bodyPr>
          <a:lstStyle/>
          <a:p>
            <a:pPr>
              <a:buNone/>
            </a:pPr>
            <a:endPar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86 Gesundheitsstationen</a:t>
            </a: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7 Polikliniken</a:t>
            </a: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3 Krankenhäuser</a:t>
            </a: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24 Krankenwagen</a:t>
            </a: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42.383 Augenoperationen (Trachom)</a:t>
            </a:r>
          </a:p>
          <a:p>
            <a:r>
              <a:rPr lang="de-D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Anti-HIV-Kampagnen</a:t>
            </a:r>
          </a:p>
          <a:p>
            <a:endParaRPr lang="de-DE" dirty="0"/>
          </a:p>
        </p:txBody>
      </p:sp>
    </p:spTree>
  </p:cSld>
  <p:clrMapOvr>
    <a:masterClrMapping/>
  </p:clrMapOvr>
  <p:transition spd="slow" advTm="1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proethiopia.de/uploads/tx_templavoila/14651_rk_D_095_07.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Titel 1"/>
          <p:cNvSpPr>
            <a:spLocks noGrp="1"/>
          </p:cNvSpPr>
          <p:nvPr>
            <p:ph type="title"/>
          </p:nvPr>
        </p:nvSpPr>
        <p:spPr/>
        <p:txBody>
          <a:bodyPr>
            <a:normAutofit/>
          </a:bodyPr>
          <a:lstStyle/>
          <a:p>
            <a:r>
              <a:rPr lang="de-DE"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Projekt: Infrastruktur</a:t>
            </a:r>
            <a:endParaRPr lang="de-DE"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nhaltsplatzhalter 2"/>
          <p:cNvSpPr>
            <a:spLocks noGrp="1"/>
          </p:cNvSpPr>
          <p:nvPr>
            <p:ph idx="1"/>
          </p:nvPr>
        </p:nvSpPr>
        <p:spPr/>
        <p:txBody>
          <a:bodyPr/>
          <a:lstStyle/>
          <a:p>
            <a:pPr>
              <a:buNone/>
            </a:pPr>
            <a:endParaRPr lang="de-D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de-D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Brücken</a:t>
            </a:r>
          </a:p>
          <a:p>
            <a:r>
              <a:rPr lang="de-D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2.442 km Straßen- und Zufahrtswege (davon 26 km Allwetterstraßen)</a:t>
            </a:r>
          </a:p>
          <a:p>
            <a:endParaRPr lang="de-DE" dirty="0"/>
          </a:p>
        </p:txBody>
      </p:sp>
    </p:spTree>
  </p:cSld>
  <p:clrMapOvr>
    <a:masterClrMapping/>
  </p:clrMapOvr>
  <p:transition spd="slow" advTm="10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enschenfuermenschen.de/typo3temp/pics/1c13241917.jpg"/>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2" name="Titel 1"/>
          <p:cNvSpPr>
            <a:spLocks noGrp="1"/>
          </p:cNvSpPr>
          <p:nvPr>
            <p:ph type="title"/>
          </p:nvPr>
        </p:nvSpPr>
        <p:spPr/>
        <p:txBody>
          <a:bodyPr>
            <a:normAutofit/>
          </a:bodyPr>
          <a:lstStyle/>
          <a:p>
            <a:r>
              <a:rPr lang="de-DE"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Projekt: Soziale</a:t>
            </a:r>
            <a:r>
              <a:rPr lang="de-DE"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
            </a:r>
            <a:endParaRPr lang="de-DE"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3" name="Inhaltsplatzhalter 2"/>
          <p:cNvSpPr>
            <a:spLocks noGrp="1"/>
          </p:cNvSpPr>
          <p:nvPr>
            <p:ph idx="1"/>
          </p:nvPr>
        </p:nvSpPr>
        <p:spPr/>
        <p:txBody>
          <a:bodyPr>
            <a:normAutofit/>
          </a:bodyPr>
          <a:lstStyle/>
          <a:p>
            <a:r>
              <a:rPr lang="de-D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Kinder- und Jugendheime</a:t>
            </a:r>
          </a:p>
          <a:p>
            <a:r>
              <a:rPr lang="de-D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 Kindergärten</a:t>
            </a:r>
          </a:p>
          <a:p>
            <a:r>
              <a:rPr lang="de-D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8 Ausbildungszentren</a:t>
            </a:r>
            <a:endParaRPr lang="de-D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advTm="1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nschenfuermenschen.de/typo3temp/pics/cc0e4d15f0.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
        <p:nvSpPr>
          <p:cNvPr id="2" name="Titel 1"/>
          <p:cNvSpPr>
            <a:spLocks noGrp="1"/>
          </p:cNvSpPr>
          <p:nvPr>
            <p:ph type="title"/>
          </p:nvPr>
        </p:nvSpPr>
        <p:spPr>
          <a:xfrm>
            <a:off x="395536" y="692696"/>
            <a:ext cx="8229600" cy="1143000"/>
          </a:xfrm>
        </p:spPr>
        <p:txBody>
          <a:bodyPr>
            <a:noAutofit/>
          </a:bodyPr>
          <a:lstStyle/>
          <a:p>
            <a:r>
              <a:rPr lang="de-DE" sz="6600" dirty="0" smtClean="0">
                <a:solidFill>
                  <a:schemeClr val="bg1"/>
                </a:solidFill>
                <a:cs typeface="Arial" pitchFamily="34" charset="0"/>
              </a:rPr>
              <a:t>Projektschwerpunkt: Bildung</a:t>
            </a:r>
            <a:endParaRPr lang="de-DE" sz="6600" dirty="0">
              <a:solidFill>
                <a:schemeClr val="bg1"/>
              </a:solidFill>
              <a:cs typeface="Arial" pitchFamily="34" charset="0"/>
            </a:endParaRPr>
          </a:p>
        </p:txBody>
      </p:sp>
    </p:spTree>
  </p:cSld>
  <p:clrMapOvr>
    <a:masterClrMapping/>
  </p:clrMapOvr>
  <p:transition spd="slow" advTm="10000">
    <p:wipe dir="d"/>
  </p:transition>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Bildschirmpräsentation (4:3)</PresentationFormat>
  <Paragraphs>247</Paragraphs>
  <Slides>41</Slides>
  <Notes>0</Notes>
  <HiddenSlides>0</HiddenSlides>
  <MMClips>1</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Larissa-Design</vt:lpstr>
      <vt:lpstr>Folie 1</vt:lpstr>
      <vt:lpstr>Projektschwerpunkte </vt:lpstr>
      <vt:lpstr>Projekt: Frauen in Äthiopien</vt:lpstr>
      <vt:lpstr>Projekt: „ABC-2015“  </vt:lpstr>
      <vt:lpstr>Agrarökologie</vt:lpstr>
      <vt:lpstr>Projekt: Gesundheit</vt:lpstr>
      <vt:lpstr>Projekt: Infrastruktur</vt:lpstr>
      <vt:lpstr>Projekt: Soziales</vt:lpstr>
      <vt:lpstr>Projektschwerpunkt: Bildung</vt:lpstr>
      <vt:lpstr>Menschen für Menschen macht Schule</vt:lpstr>
      <vt:lpstr>Schularbeiten für bessere Zukunft</vt:lpstr>
      <vt:lpstr>Ihre Unterstützung hilft</vt:lpstr>
      <vt:lpstr>ABC 2015</vt:lpstr>
      <vt:lpstr>Bilanz vom Bildungsprojekt</vt:lpstr>
      <vt:lpstr>Projektschwerpunkt: Gesundheit</vt:lpstr>
      <vt:lpstr>Momentane Gesundheitsversorgung</vt:lpstr>
      <vt:lpstr>Für eine bessere Gesundheitsversorgung</vt:lpstr>
      <vt:lpstr>Folie 18</vt:lpstr>
      <vt:lpstr>Projektschwerpunkt: Wasser</vt:lpstr>
      <vt:lpstr>Folie 20</vt:lpstr>
      <vt:lpstr>Folie 21</vt:lpstr>
      <vt:lpstr>Die Infrastruktur Äthiopiens</vt:lpstr>
      <vt:lpstr>Ländervergleich Deutschland-Äthiopien</vt:lpstr>
      <vt:lpstr>Folie 24</vt:lpstr>
      <vt:lpstr>Folie 25</vt:lpstr>
      <vt:lpstr>Infrastruktur in Äthiopien</vt:lpstr>
      <vt:lpstr>Definition</vt:lpstr>
      <vt:lpstr>Technische Infrastruktur</vt:lpstr>
      <vt:lpstr>Verkehr</vt:lpstr>
      <vt:lpstr>Bahnnetz</vt:lpstr>
      <vt:lpstr>Energie</vt:lpstr>
      <vt:lpstr>Die Sozialen Projekte </vt:lpstr>
      <vt:lpstr>Dies sind die aktuellen Projektregionen</vt:lpstr>
      <vt:lpstr>1,2 Millionen Menschen in Äthiopien sind mit HIV infiziert. Menschen für Menschen initiierte ein groß angelegtes Anti-HIV- Programm, das nicht nur Infizierte betreut, sondern vor allem die Ursachen für Neuansteckungen bekämpft. Dass in den Projektgebieten eine Million Kondome gratis verteilt wurden, ist nur eine Maßnahme. In zahlreichen Kampagnen geht es vor allem darum, das Schweigen über AIDS zu brechen und die Menschen aufzuklären. </vt:lpstr>
      <vt:lpstr>Seit Jahren kämpft Menschen für Menschen für die Rechte der Frauen in Äthiopien. Denn obwohl die äthiopische Verfassung Frauen weitgehend dieselben Rechte wie Männern einräumt, sind Mädchen und Frauen im Alltag noch immer stark benachteiligt und tragen die Hauptlast der Armut – im wahrsten Sinne des Wortes sogar, wenn man sie über Kilometer hinweg Holzbündel oder schwere Wasserkrüge tragen sieht. Derartig zeit- und arbeitsintensive Aufgaben im Haushalt verwehren ihnen ebenso wie die althergebrachte Denkweise den Zugang zu Schul- und Berufsbildung und damit auch zur Erwerbstätigkeit. </vt:lpstr>
      <vt:lpstr>Bisher erreicht im Bereich: Wasser</vt:lpstr>
      <vt:lpstr>Bisher erreicht im Bereich: Bildung</vt:lpstr>
      <vt:lpstr>Bisher erreicht im Bereich: Gesundheit</vt:lpstr>
      <vt:lpstr>Bisher erreicht im Bereich: Frauen</vt:lpstr>
      <vt:lpstr>Bisher erreicht im Bereich: Landwirtschaft</vt:lpstr>
      <vt:lpstr>Folie 41</vt:lpstr>
    </vt:vector>
  </TitlesOfParts>
  <Company>Kreisverwaltung Mayen Koblenz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Administrator</dc:creator>
  <cp:lastModifiedBy>Administrator</cp:lastModifiedBy>
  <cp:revision>21</cp:revision>
  <dcterms:created xsi:type="dcterms:W3CDTF">2012-02-24T07:54:09Z</dcterms:created>
  <dcterms:modified xsi:type="dcterms:W3CDTF">2012-02-24T11:02:34Z</dcterms:modified>
</cp:coreProperties>
</file>